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4" r:id="rId4"/>
    <p:sldId id="271" r:id="rId5"/>
    <p:sldId id="260" r:id="rId6"/>
    <p:sldId id="257" r:id="rId7"/>
    <p:sldId id="261" r:id="rId8"/>
    <p:sldId id="262" r:id="rId9"/>
    <p:sldId id="265" r:id="rId10"/>
    <p:sldId id="263" r:id="rId11"/>
    <p:sldId id="264" r:id="rId12"/>
    <p:sldId id="266" r:id="rId13"/>
    <p:sldId id="272" r:id="rId14"/>
    <p:sldId id="268" r:id="rId15"/>
    <p:sldId id="269" r:id="rId16"/>
    <p:sldId id="270"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58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AB6112E-232F-435D-A460-3230D5665D71}" type="datetimeFigureOut">
              <a:rPr lang="en-US" smtClean="0"/>
              <a:pPr/>
              <a:t>9/26/2012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8587AAF-465C-4CF6-AED6-12EDADD7CEC5}"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B6112E-232F-435D-A460-3230D5665D71}" type="datetimeFigureOut">
              <a:rPr lang="en-US" smtClean="0"/>
              <a:pPr/>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87AAF-465C-4CF6-AED6-12EDADD7CE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8587AAF-465C-4CF6-AED6-12EDADD7CEC5}"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B6112E-232F-435D-A460-3230D5665D71}" type="datetimeFigureOut">
              <a:rPr lang="en-US" smtClean="0"/>
              <a:pPr/>
              <a:t>9/26/2012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AB6112E-232F-435D-A460-3230D5665D71}" type="datetimeFigureOut">
              <a:rPr lang="en-US" smtClean="0"/>
              <a:pPr/>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8587AAF-465C-4CF6-AED6-12EDADD7CEC5}"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AB6112E-232F-435D-A460-3230D5665D71}" type="datetimeFigureOut">
              <a:rPr lang="en-US" smtClean="0"/>
              <a:pPr/>
              <a:t>9/26/2012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8587AAF-465C-4CF6-AED6-12EDADD7CEC5}"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AB6112E-232F-435D-A460-3230D5665D71}" type="datetimeFigureOut">
              <a:rPr lang="en-US" smtClean="0"/>
              <a:pPr/>
              <a:t>9/26/2012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87AAF-465C-4CF6-AED6-12EDADD7CEC5}"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AB6112E-232F-435D-A460-3230D5665D71}" type="datetimeFigureOut">
              <a:rPr lang="en-US" smtClean="0"/>
              <a:pPr/>
              <a:t>9/26/2012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8587AAF-465C-4CF6-AED6-12EDADD7CEC5}"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AB6112E-232F-435D-A460-3230D5665D71}" type="datetimeFigureOut">
              <a:rPr lang="en-US" smtClean="0"/>
              <a:pPr/>
              <a:t>9/26/2012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8587AAF-465C-4CF6-AED6-12EDADD7CE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AB6112E-232F-435D-A460-3230D5665D71}" type="datetimeFigureOut">
              <a:rPr lang="en-US" smtClean="0"/>
              <a:pPr/>
              <a:t>9/26/2012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8587AAF-465C-4CF6-AED6-12EDADD7CE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8587AAF-465C-4CF6-AED6-12EDADD7CEC5}"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AB6112E-232F-435D-A460-3230D5665D71}" type="datetimeFigureOut">
              <a:rPr lang="en-US" smtClean="0"/>
              <a:pPr/>
              <a:t>9/26/2012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8587AAF-465C-4CF6-AED6-12EDADD7CEC5}"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AB6112E-232F-435D-A460-3230D5665D71}" type="datetimeFigureOut">
              <a:rPr lang="en-US" smtClean="0"/>
              <a:pPr/>
              <a:t>9/26/2012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AB6112E-232F-435D-A460-3230D5665D71}" type="datetimeFigureOut">
              <a:rPr lang="en-US" smtClean="0"/>
              <a:pPr/>
              <a:t>9/26/2012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8587AAF-465C-4CF6-AED6-12EDADD7CEC5}"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hakespeare.palomar.edu/editors/h-c.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6.xml"/><Relationship Id="rId1" Type="http://schemas.openxmlformats.org/officeDocument/2006/relationships/video" Target="file:///D:\English%20Classes\English%20321%20S2005\globe.mp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gif"/><Relationship Id="rId1" Type="http://schemas.openxmlformats.org/officeDocument/2006/relationships/slideLayout" Target="../slideLayouts/slideLayout7.xml"/><Relationship Id="rId5" Type="http://schemas.openxmlformats.org/officeDocument/2006/relationships/image" Target="../media/image20.wmf"/><Relationship Id="rId4" Type="http://schemas.openxmlformats.org/officeDocument/2006/relationships/image" Target="../media/image19.gif"/></Relationships>
</file>

<file path=ppt/slides/_rels/slide1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All the Word’s a Stage</a:t>
            </a:r>
          </a:p>
          <a:p>
            <a:r>
              <a:rPr lang="en-US" dirty="0" smtClean="0"/>
              <a:t>-As You Like It</a:t>
            </a:r>
            <a:endParaRPr lang="en-US" dirty="0"/>
          </a:p>
        </p:txBody>
      </p:sp>
      <p:sp>
        <p:nvSpPr>
          <p:cNvPr id="2" name="Title 1"/>
          <p:cNvSpPr>
            <a:spLocks noGrp="1"/>
          </p:cNvSpPr>
          <p:nvPr>
            <p:ph type="ctrTitle"/>
          </p:nvPr>
        </p:nvSpPr>
        <p:spPr>
          <a:xfrm>
            <a:off x="762000" y="838200"/>
            <a:ext cx="7772400" cy="1470025"/>
          </a:xfrm>
        </p:spPr>
        <p:txBody>
          <a:bodyPr/>
          <a:lstStyle/>
          <a:p>
            <a:r>
              <a:rPr lang="en-US" dirty="0" smtClean="0"/>
              <a:t>William Shakespeare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527048"/>
            <a:ext cx="5108448" cy="4572000"/>
          </a:xfrm>
        </p:spPr>
        <p:txBody>
          <a:bodyPr>
            <a:normAutofit lnSpcReduction="10000"/>
          </a:bodyPr>
          <a:lstStyle/>
          <a:p>
            <a:r>
              <a:rPr lang="en-US" dirty="0"/>
              <a:t>Shakespeare never actually published any of his plays. They are known today only because two of his fellow actors – </a:t>
            </a:r>
            <a:r>
              <a:rPr lang="en-US" dirty="0">
                <a:hlinkClick r:id="rId2"/>
              </a:rPr>
              <a:t>John </a:t>
            </a:r>
            <a:r>
              <a:rPr lang="en-US" dirty="0" err="1">
                <a:hlinkClick r:id="rId2"/>
              </a:rPr>
              <a:t>Hemminges</a:t>
            </a:r>
            <a:r>
              <a:rPr lang="en-US" dirty="0">
                <a:hlinkClick r:id="rId2"/>
              </a:rPr>
              <a:t> and Henry Condell</a:t>
            </a:r>
            <a:r>
              <a:rPr lang="en-US" dirty="0"/>
              <a:t> – recorded and published 36 of them posthumously under the name ‘The First Folio’, which is the </a:t>
            </a:r>
            <a:r>
              <a:rPr lang="en-US" u="sng" dirty="0"/>
              <a:t>source</a:t>
            </a:r>
            <a:r>
              <a:rPr lang="en-US" dirty="0"/>
              <a:t> of all Shakespeare books published.</a:t>
            </a:r>
          </a:p>
        </p:txBody>
      </p:sp>
      <p:pic>
        <p:nvPicPr>
          <p:cNvPr id="4" name="Picture 3" descr="william-shakespeare.jpg"/>
          <p:cNvPicPr>
            <a:picLocks noChangeAspect="1"/>
          </p:cNvPicPr>
          <p:nvPr/>
        </p:nvPicPr>
        <p:blipFill>
          <a:blip r:embed="rId3" cstate="print"/>
          <a:stretch>
            <a:fillRect/>
          </a:stretch>
        </p:blipFill>
        <p:spPr>
          <a:xfrm>
            <a:off x="5334000" y="2209800"/>
            <a:ext cx="3619500" cy="258127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218" name="globe.mpg">
            <a:hlinkClick r:id="" action="ppaction://media"/>
          </p:cNvPr>
          <p:cNvPicPr>
            <a:picLocks noRot="1" noChangeAspect="1" noChangeArrowheads="1"/>
          </p:cNvPicPr>
          <p:nvPr>
            <a:videoFile r:link="rId1"/>
          </p:nvPr>
        </p:nvPicPr>
        <p:blipFill>
          <a:blip r:embed="rId3" cstate="print"/>
          <a:srcRect/>
          <a:stretch>
            <a:fillRect/>
          </a:stretch>
        </p:blipFill>
        <p:spPr bwMode="auto">
          <a:xfrm>
            <a:off x="1905000" y="1295400"/>
            <a:ext cx="5486400" cy="4114800"/>
          </a:xfrm>
          <a:prstGeom prst="rect">
            <a:avLst/>
          </a:prstGeom>
          <a:noFill/>
          <a:ln w="9525">
            <a:noFill/>
            <a:miter lim="800000"/>
            <a:headEnd/>
            <a:tailEnd/>
          </a:ln>
        </p:spPr>
      </p:pic>
      <p:sp>
        <p:nvSpPr>
          <p:cNvPr id="9220" name="Rectangle 4"/>
          <p:cNvSpPr>
            <a:spLocks noGrp="1" noChangeArrowheads="1"/>
          </p:cNvSpPr>
          <p:nvPr>
            <p:ph type="title"/>
          </p:nvPr>
        </p:nvSpPr>
        <p:spPr>
          <a:xfrm>
            <a:off x="666750" y="242888"/>
            <a:ext cx="7943850" cy="823912"/>
          </a:xfrm>
        </p:spPr>
        <p:txBody>
          <a:bodyPr>
            <a:normAutofit/>
          </a:bodyPr>
          <a:lstStyle/>
          <a:p>
            <a:pPr eaLnBrk="1" hangingPunct="1">
              <a:defRPr/>
            </a:pPr>
            <a:r>
              <a:rPr lang="en-US" sz="2400" b="0" dirty="0" smtClean="0">
                <a:solidFill>
                  <a:srgbClr val="FF0000"/>
                </a:solidFill>
                <a:effectLst>
                  <a:outerShdw blurRad="38100" dist="38100" dir="2700000" algn="tl">
                    <a:srgbClr val="C0C0C0"/>
                  </a:outerShdw>
                </a:effectLst>
              </a:rPr>
              <a:t>The Globe </a:t>
            </a:r>
            <a:r>
              <a:rPr lang="en-US" sz="2400" b="0" dirty="0" smtClean="0">
                <a:solidFill>
                  <a:srgbClr val="FF0000"/>
                </a:solidFill>
                <a:effectLst>
                  <a:outerShdw blurRad="38100" dist="38100" dir="2700000" algn="tl">
                    <a:srgbClr val="C0C0C0"/>
                  </a:outerShdw>
                </a:effectLst>
              </a:rPr>
              <a:t>Theater, </a:t>
            </a:r>
            <a:br>
              <a:rPr lang="en-US" sz="2400" b="0" dirty="0" smtClean="0">
                <a:solidFill>
                  <a:srgbClr val="FF0000"/>
                </a:solidFill>
                <a:effectLst>
                  <a:outerShdw blurRad="38100" dist="38100" dir="2700000" algn="tl">
                    <a:srgbClr val="C0C0C0"/>
                  </a:outerShdw>
                </a:effectLst>
              </a:rPr>
            </a:br>
            <a:r>
              <a:rPr lang="en-US" sz="2400" dirty="0" smtClean="0">
                <a:solidFill>
                  <a:srgbClr val="FF0000"/>
                </a:solidFill>
                <a:effectLst>
                  <a:outerShdw blurRad="38100" dist="38100" dir="2700000" algn="tl">
                    <a:srgbClr val="C0C0C0"/>
                  </a:outerShdw>
                </a:effectLst>
              </a:rPr>
              <a:t>but how much do we know about this theater?</a:t>
            </a:r>
            <a:endParaRPr lang="en-US" sz="2400" b="0" dirty="0" smtClean="0">
              <a:solidFill>
                <a:srgbClr val="FF0000"/>
              </a:solidFill>
              <a:effectLst>
                <a:outerShdw blurRad="38100" dist="38100" dir="2700000" algn="tl">
                  <a:srgbClr val="C0C0C0"/>
                </a:outerShdw>
              </a:effectLst>
            </a:endParaRPr>
          </a:p>
        </p:txBody>
      </p:sp>
      <p:sp>
        <p:nvSpPr>
          <p:cNvPr id="4" name="TextBox 3"/>
          <p:cNvSpPr txBox="1"/>
          <p:nvPr/>
        </p:nvSpPr>
        <p:spPr>
          <a:xfrm>
            <a:off x="1828800" y="5715000"/>
            <a:ext cx="6172200" cy="369332"/>
          </a:xfrm>
          <a:prstGeom prst="rect">
            <a:avLst/>
          </a:prstGeom>
          <a:noFill/>
        </p:spPr>
        <p:txBody>
          <a:bodyPr wrap="square" rtlCol="0">
            <a:spAutoFit/>
          </a:bodyPr>
          <a:lstStyle/>
          <a:p>
            <a:pPr algn="ctr"/>
            <a:r>
              <a:rPr lang="en-US" dirty="0" smtClean="0"/>
              <a:t>Try—almost nothing!</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9220"/>
                                        </p:tgtEl>
                                        <p:attrNameLst>
                                          <p:attrName>style.visibility</p:attrName>
                                        </p:attrNameLst>
                                      </p:cBhvr>
                                      <p:to>
                                        <p:strVal val="visible"/>
                                      </p:to>
                                    </p:set>
                                    <p:anim to="" calcmode="lin" valueType="num">
                                      <p:cBhvr>
                                        <p:cTn id="7" dur="1" fill="hold"/>
                                        <p:tgtEl>
                                          <p:spTgt spid="9220"/>
                                        </p:tgtEl>
                                        <p:attrNameLst>
                                          <p:attrName/>
                                        </p:attrNameLst>
                                      </p:cBhvr>
                                    </p:anim>
                                  </p:childTnLst>
                                </p:cTn>
                              </p:par>
                            </p:childTnLst>
                          </p:cTn>
                        </p:par>
                        <p:par>
                          <p:cTn id="8" fill="hold">
                            <p:stCondLst>
                              <p:cond delay="500"/>
                            </p:stCondLst>
                            <p:childTnLst>
                              <p:par>
                                <p:cTn id="9" presetID="1" presetClass="mediacall" presetSubtype="0" fill="hold" nodeType="afterEffect">
                                  <p:stCondLst>
                                    <p:cond delay="0"/>
                                  </p:stCondLst>
                                  <p:childTnLst>
                                    <p:cmd type="call" cmd="playFrom(0.0)">
                                      <p:cBhvr>
                                        <p:cTn id="10" dur="1" fill="hold"/>
                                        <p:tgtEl>
                                          <p:spTgt spid="921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11" fill="hold" display="0">
                  <p:stCondLst>
                    <p:cond delay="indefinite"/>
                  </p:stCondLst>
                  <p:endCondLst>
                    <p:cond evt="onNext" delay="0">
                      <p:tgtEl>
                        <p:sldTgt/>
                      </p:tgtEl>
                    </p:cond>
                    <p:cond evt="onPrev" delay="0">
                      <p:tgtEl>
                        <p:sldTgt/>
                      </p:tgtEl>
                    </p:cond>
                  </p:endCondLst>
                </p:cTn>
                <p:tgtEl>
                  <p:spTgt spid="9218"/>
                </p:tgtEl>
              </p:cMediaNode>
            </p:video>
            <p:seq concurrent="1" nextAc="seek">
              <p:cTn id="12" restart="whenNotActive" fill="hold" evtFilter="cancelBubble" nodeType="interactiveSeq">
                <p:stCondLst>
                  <p:cond evt="onClick" delay="0">
                    <p:tgtEl>
                      <p:spTgt spid="9218"/>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9218"/>
                                        </p:tgtEl>
                                      </p:cBhvr>
                                    </p:cmd>
                                  </p:childTnLst>
                                </p:cTn>
                              </p:par>
                            </p:childTnLst>
                          </p:cTn>
                        </p:par>
                      </p:childTnLst>
                    </p:cTn>
                  </p:par>
                </p:childTnLst>
              </p:cTn>
              <p:nextCondLst>
                <p:cond evt="onClick" delay="0">
                  <p:tgtEl>
                    <p:spTgt spid="9218"/>
                  </p:tgtEl>
                </p:cond>
              </p:nextCondLst>
            </p:seq>
          </p:childTnLst>
        </p:cTn>
      </p:par>
    </p:tnLst>
    <p:bldLst>
      <p:bldP spid="922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3154362"/>
          </a:xfrm>
        </p:spPr>
        <p:txBody>
          <a:bodyPr>
            <a:noAutofit/>
          </a:bodyPr>
          <a:lstStyle/>
          <a:p>
            <a:pPr algn="l"/>
            <a:r>
              <a:rPr lang="en-US" sz="1600" b="1" dirty="0" smtClean="0"/>
              <a:t>In </a:t>
            </a:r>
            <a:r>
              <a:rPr lang="en-US" sz="1600" b="1" dirty="0"/>
              <a:t>1596 a Dutch </a:t>
            </a:r>
            <a:r>
              <a:rPr lang="en-US" sz="1600" b="1" dirty="0" err="1"/>
              <a:t>traveller</a:t>
            </a:r>
            <a:r>
              <a:rPr lang="en-US" sz="1600" b="1" dirty="0"/>
              <a:t> and </a:t>
            </a:r>
            <a:r>
              <a:rPr lang="en-US" sz="1600" b="1" u="sng" dirty="0"/>
              <a:t>student</a:t>
            </a:r>
            <a:r>
              <a:rPr lang="en-US" sz="1600" b="1" dirty="0"/>
              <a:t> called Johannes de Witt attended a play at the Swan Theatre in </a:t>
            </a:r>
            <a:r>
              <a:rPr lang="en-US" sz="1600" b="1" u="sng" dirty="0"/>
              <a:t>London</a:t>
            </a:r>
            <a:r>
              <a:rPr lang="en-US" sz="1600" b="1" dirty="0" smtClean="0"/>
              <a:t>..</a:t>
            </a:r>
            <a:r>
              <a:rPr lang="en-US" sz="1600" b="1" dirty="0"/>
              <a:t> His diary note, together with the picture, is probably the single most important source of information regarding the internal layout of London theatres. </a:t>
            </a:r>
            <a:r>
              <a:rPr lang="en-US" sz="1600" b="1" dirty="0" smtClean="0"/>
              <a:t>The </a:t>
            </a:r>
            <a:r>
              <a:rPr lang="en-US" sz="1600" b="1" dirty="0"/>
              <a:t>exact dimensions of the amphitheatres have been lost in time, however, the picture of the Swan allows for an approximation. </a:t>
            </a:r>
            <a:r>
              <a:rPr lang="en-US" sz="1600" dirty="0"/>
              <a:t/>
            </a:r>
            <a:br>
              <a:rPr lang="en-US" sz="1600" dirty="0"/>
            </a:br>
            <a:r>
              <a:rPr lang="en-US" sz="1600" dirty="0" smtClean="0"/>
              <a:t/>
            </a:r>
            <a:br>
              <a:rPr lang="en-US" sz="1600" dirty="0" smtClean="0"/>
            </a:br>
            <a:r>
              <a:rPr lang="en-US" sz="1600" b="1" dirty="0" smtClean="0"/>
              <a:t>The</a:t>
            </a:r>
            <a:r>
              <a:rPr lang="en-US" sz="1600" b="1" dirty="0"/>
              <a:t> Diary note of Johannes de Witt</a:t>
            </a:r>
            <a:br>
              <a:rPr lang="en-US" sz="1600" b="1" dirty="0"/>
            </a:br>
            <a:r>
              <a:rPr lang="en-US" sz="1600" b="1" dirty="0"/>
              <a:t>From diary of Johannes de Witt: "There are four amphitheatres in London so beautiful that they are worth a visit, which are given different names from their different signs. In these theatres, a different play is offered to the public every day. The two more excellent of these are situated on the other side of the Thames, towards the South, and they are called the Rose and the Swan from their signboards</a:t>
            </a:r>
            <a:r>
              <a:rPr lang="en-US" sz="1600" b="1" dirty="0" smtClean="0"/>
              <a:t>.. </a:t>
            </a:r>
            <a:r>
              <a:rPr lang="en-US" sz="1600" b="1" dirty="0"/>
              <a:t>As its form seems to bear the appearance of a Roman work, I have made a drawing of it"</a:t>
            </a:r>
            <a:r>
              <a:rPr lang="en-US" sz="1200" dirty="0"/>
              <a:t/>
            </a:r>
            <a:br>
              <a:rPr lang="en-US" sz="1200" dirty="0"/>
            </a:br>
            <a:endParaRPr lang="en-US" sz="1200" dirty="0"/>
          </a:p>
        </p:txBody>
      </p:sp>
      <p:sp>
        <p:nvSpPr>
          <p:cNvPr id="3" name="TextBox 2"/>
          <p:cNvSpPr txBox="1"/>
          <p:nvPr/>
        </p:nvSpPr>
        <p:spPr>
          <a:xfrm>
            <a:off x="1295400" y="533400"/>
            <a:ext cx="6477000" cy="523220"/>
          </a:xfrm>
          <a:prstGeom prst="rect">
            <a:avLst/>
          </a:prstGeom>
          <a:noFill/>
        </p:spPr>
        <p:txBody>
          <a:bodyPr wrap="square" rtlCol="0">
            <a:spAutoFit/>
          </a:bodyPr>
          <a:lstStyle/>
          <a:p>
            <a:pPr algn="ctr"/>
            <a:r>
              <a:rPr lang="en-US" sz="2800" dirty="0" smtClean="0"/>
              <a:t>Thank you, Johannes de Witt</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Swan Theater—our only link to the Globe</a:t>
            </a:r>
            <a:endParaRPr lang="en-US" dirty="0"/>
          </a:p>
        </p:txBody>
      </p:sp>
      <p:pic>
        <p:nvPicPr>
          <p:cNvPr id="3" name="Picture 2" descr="Swan Theater.jpg"/>
          <p:cNvPicPr>
            <a:picLocks noChangeAspect="1"/>
          </p:cNvPicPr>
          <p:nvPr/>
        </p:nvPicPr>
        <p:blipFill>
          <a:blip r:embed="rId2" cstate="print"/>
          <a:stretch>
            <a:fillRect/>
          </a:stretch>
        </p:blipFill>
        <p:spPr>
          <a:xfrm>
            <a:off x="3352800" y="1752600"/>
            <a:ext cx="2862263" cy="422377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990600" y="1676400"/>
            <a:ext cx="7696200" cy="4291013"/>
          </a:xfrm>
          <a:prstGeom prst="rect">
            <a:avLst/>
          </a:prstGeom>
          <a:noFill/>
          <a:ln w="9525">
            <a:noFill/>
            <a:miter lim="800000"/>
            <a:headEnd/>
            <a:tailEnd/>
          </a:ln>
        </p:spPr>
        <p:txBody>
          <a:bodyPr>
            <a:spAutoFit/>
          </a:bodyPr>
          <a:lstStyle/>
          <a:p>
            <a:pPr algn="ctr">
              <a:spcBef>
                <a:spcPct val="50000"/>
              </a:spcBef>
              <a:buFont typeface="Wingdings" pitchFamily="2" charset="2"/>
              <a:buNone/>
            </a:pPr>
            <a:r>
              <a:rPr lang="en-US" sz="2400" b="1">
                <a:solidFill>
                  <a:srgbClr val="003366"/>
                </a:solidFill>
                <a:latin typeface="Arial Black" pitchFamily="34" charset="0"/>
              </a:rPr>
              <a:t>A theatrical convention is a </a:t>
            </a:r>
          </a:p>
          <a:p>
            <a:pPr algn="ctr">
              <a:spcBef>
                <a:spcPct val="50000"/>
              </a:spcBef>
              <a:buFont typeface="Wingdings" pitchFamily="2" charset="2"/>
              <a:buNone/>
            </a:pPr>
            <a:r>
              <a:rPr lang="en-US" sz="2400" b="1">
                <a:solidFill>
                  <a:srgbClr val="003366"/>
                </a:solidFill>
                <a:latin typeface="Arial Black" pitchFamily="34" charset="0"/>
              </a:rPr>
              <a:t>suspension of reality. </a:t>
            </a:r>
          </a:p>
          <a:p>
            <a:pPr>
              <a:spcBef>
                <a:spcPct val="50000"/>
              </a:spcBef>
              <a:buFont typeface="Wingdings" pitchFamily="2" charset="2"/>
              <a:buChar char="v"/>
            </a:pPr>
            <a:r>
              <a:rPr lang="en-US" sz="2400">
                <a:solidFill>
                  <a:srgbClr val="003366"/>
                </a:solidFill>
                <a:latin typeface="Times New Roman" pitchFamily="18" charset="0"/>
              </a:rPr>
              <a:t> </a:t>
            </a:r>
            <a:r>
              <a:rPr lang="en-US" sz="2400" b="1">
                <a:solidFill>
                  <a:srgbClr val="003366"/>
                </a:solidFill>
                <a:latin typeface="Times New Roman" pitchFamily="18" charset="0"/>
              </a:rPr>
              <a:t>No electricity </a:t>
            </a:r>
          </a:p>
          <a:p>
            <a:pPr>
              <a:spcBef>
                <a:spcPct val="50000"/>
              </a:spcBef>
              <a:buFont typeface="Wingdings" pitchFamily="2" charset="2"/>
              <a:buChar char="v"/>
            </a:pPr>
            <a:r>
              <a:rPr lang="en-US" sz="2400" b="1">
                <a:solidFill>
                  <a:srgbClr val="003366"/>
                </a:solidFill>
                <a:latin typeface="Times New Roman" pitchFamily="18" charset="0"/>
              </a:rPr>
              <a:t> Women forbidden </a:t>
            </a:r>
          </a:p>
          <a:p>
            <a:pPr>
              <a:spcBef>
                <a:spcPct val="50000"/>
              </a:spcBef>
              <a:buFont typeface="Wingdings" pitchFamily="2" charset="2"/>
              <a:buNone/>
            </a:pPr>
            <a:r>
              <a:rPr lang="en-US" sz="2400" b="1">
                <a:solidFill>
                  <a:srgbClr val="003366"/>
                </a:solidFill>
                <a:latin typeface="Times New Roman" pitchFamily="18" charset="0"/>
              </a:rPr>
              <a:t>     to act on stage</a:t>
            </a:r>
          </a:p>
          <a:p>
            <a:pPr>
              <a:spcBef>
                <a:spcPct val="50000"/>
              </a:spcBef>
              <a:buFont typeface="Wingdings" pitchFamily="2" charset="2"/>
              <a:buChar char="v"/>
            </a:pPr>
            <a:r>
              <a:rPr lang="en-US" sz="2400" b="1">
                <a:solidFill>
                  <a:srgbClr val="003366"/>
                </a:solidFill>
                <a:latin typeface="Times New Roman" pitchFamily="18" charset="0"/>
              </a:rPr>
              <a:t> Minimal, contemporary </a:t>
            </a:r>
          </a:p>
          <a:p>
            <a:pPr>
              <a:spcBef>
                <a:spcPct val="50000"/>
              </a:spcBef>
              <a:buFont typeface="Wingdings" pitchFamily="2" charset="2"/>
              <a:buNone/>
            </a:pPr>
            <a:r>
              <a:rPr lang="en-US" sz="2400" b="1">
                <a:solidFill>
                  <a:srgbClr val="003366"/>
                </a:solidFill>
                <a:latin typeface="Times New Roman" pitchFamily="18" charset="0"/>
              </a:rPr>
              <a:t>     costumes</a:t>
            </a:r>
          </a:p>
          <a:p>
            <a:pPr>
              <a:spcBef>
                <a:spcPct val="50000"/>
              </a:spcBef>
              <a:buFont typeface="Wingdings" pitchFamily="2" charset="2"/>
              <a:buChar char="v"/>
            </a:pPr>
            <a:r>
              <a:rPr lang="en-US" sz="2400" b="1">
                <a:solidFill>
                  <a:srgbClr val="003366"/>
                </a:solidFill>
                <a:latin typeface="Times New Roman" pitchFamily="18" charset="0"/>
              </a:rPr>
              <a:t> Minimal scenery</a:t>
            </a:r>
          </a:p>
        </p:txBody>
      </p:sp>
      <p:sp>
        <p:nvSpPr>
          <p:cNvPr id="63491" name="WordArt 3"/>
          <p:cNvSpPr>
            <a:spLocks noChangeArrowheads="1" noChangeShapeType="1" noTextEdit="1"/>
          </p:cNvSpPr>
          <p:nvPr/>
        </p:nvSpPr>
        <p:spPr bwMode="auto">
          <a:xfrm>
            <a:off x="1066800" y="381000"/>
            <a:ext cx="7543800" cy="9906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3366"/>
                </a:solidFill>
                <a:effectLst>
                  <a:outerShdw dist="35921" dir="2700000" algn="ctr" rotWithShape="0">
                    <a:srgbClr val="990000"/>
                  </a:outerShdw>
                </a:effectLst>
                <a:latin typeface="Impact"/>
              </a:rPr>
              <a:t>Theatrical Conventions</a:t>
            </a:r>
          </a:p>
          <a:p>
            <a:pPr algn="ctr"/>
            <a:r>
              <a:rPr lang="en-US" sz="3600" kern="10">
                <a:ln w="19050">
                  <a:solidFill>
                    <a:srgbClr val="99CCFF"/>
                  </a:solidFill>
                  <a:round/>
                  <a:headEnd/>
                  <a:tailEnd/>
                </a:ln>
                <a:solidFill>
                  <a:srgbClr val="003366"/>
                </a:solidFill>
                <a:effectLst>
                  <a:outerShdw dist="35921" dir="2700000" algn="ctr" rotWithShape="0">
                    <a:srgbClr val="990000"/>
                  </a:outerShdw>
                </a:effectLst>
                <a:latin typeface="Impact"/>
              </a:rPr>
              <a:t>of Shakespeare's Theatre</a:t>
            </a:r>
          </a:p>
        </p:txBody>
      </p:sp>
      <p:sp>
        <p:nvSpPr>
          <p:cNvPr id="63492" name="Text Box 4"/>
          <p:cNvSpPr txBox="1">
            <a:spLocks noChangeArrowheads="1"/>
          </p:cNvSpPr>
          <p:nvPr/>
        </p:nvSpPr>
        <p:spPr bwMode="auto">
          <a:xfrm>
            <a:off x="5181600" y="2819400"/>
            <a:ext cx="3505200" cy="3397250"/>
          </a:xfrm>
          <a:prstGeom prst="rect">
            <a:avLst/>
          </a:prstGeom>
          <a:noFill/>
          <a:ln w="9525">
            <a:solidFill>
              <a:srgbClr val="003366"/>
            </a:solidFill>
            <a:miter lim="800000"/>
            <a:headEnd/>
            <a:tailEnd/>
          </a:ln>
          <a:effectLst>
            <a:outerShdw dist="53882" dir="2700000" algn="ctr" rotWithShape="0">
              <a:srgbClr val="9999FF"/>
            </a:outerShdw>
          </a:effectLst>
        </p:spPr>
        <p:txBody>
          <a:bodyPr anchor="ctr" anchorCtr="1">
            <a:spAutoFit/>
          </a:bodyPr>
          <a:lstStyle/>
          <a:p>
            <a:pPr algn="ctr">
              <a:spcBef>
                <a:spcPct val="50000"/>
              </a:spcBef>
              <a:defRPr/>
            </a:pPr>
            <a:endParaRPr lang="en-US" sz="3600">
              <a:latin typeface="Arial Black" pitchFamily="34" charset="0"/>
            </a:endParaRPr>
          </a:p>
          <a:p>
            <a:pPr algn="ctr">
              <a:spcBef>
                <a:spcPct val="50000"/>
              </a:spcBef>
              <a:defRPr/>
            </a:pPr>
            <a:r>
              <a:rPr lang="en-US" sz="3600">
                <a:latin typeface="Arial Black" pitchFamily="34" charset="0"/>
              </a:rPr>
              <a:t>These control the dialogue.</a:t>
            </a:r>
          </a:p>
          <a:p>
            <a:pPr algn="ctr">
              <a:spcBef>
                <a:spcPct val="50000"/>
              </a:spcBef>
              <a:defRPr/>
            </a:pPr>
            <a:endParaRPr lang="en-US" sz="3600">
              <a:latin typeface="Arial Black" pitchFamily="34" charset="0"/>
            </a:endParaRPr>
          </a:p>
        </p:txBody>
      </p:sp>
      <p:grpSp>
        <p:nvGrpSpPr>
          <p:cNvPr id="2" name="Group 11"/>
          <p:cNvGrpSpPr>
            <a:grpSpLocks/>
          </p:cNvGrpSpPr>
          <p:nvPr/>
        </p:nvGrpSpPr>
        <p:grpSpPr bwMode="auto">
          <a:xfrm>
            <a:off x="2971800" y="3048000"/>
            <a:ext cx="2133600" cy="2743200"/>
            <a:chOff x="1872" y="1920"/>
            <a:chExt cx="1344" cy="1728"/>
          </a:xfrm>
        </p:grpSpPr>
        <p:sp>
          <p:nvSpPr>
            <p:cNvPr id="63494" name="Line 6"/>
            <p:cNvSpPr>
              <a:spLocks noChangeShapeType="1"/>
            </p:cNvSpPr>
            <p:nvPr/>
          </p:nvSpPr>
          <p:spPr bwMode="auto">
            <a:xfrm>
              <a:off x="2064" y="1920"/>
              <a:ext cx="1152" cy="0"/>
            </a:xfrm>
            <a:prstGeom prst="line">
              <a:avLst/>
            </a:prstGeom>
            <a:noFill/>
            <a:ln w="9525">
              <a:solidFill>
                <a:srgbClr val="003399"/>
              </a:solidFill>
              <a:round/>
              <a:headEnd/>
              <a:tailEnd type="triangle" w="med" len="med"/>
            </a:ln>
            <a:effectLst>
              <a:outerShdw dist="53882" dir="2700000" algn="ctr" rotWithShape="0">
                <a:srgbClr val="9999FF"/>
              </a:outerShdw>
            </a:effectLst>
          </p:spPr>
          <p:txBody>
            <a:bodyPr/>
            <a:lstStyle/>
            <a:p>
              <a:pPr>
                <a:defRPr/>
              </a:pPr>
              <a:endParaRPr lang="en-US"/>
            </a:p>
          </p:txBody>
        </p:sp>
        <p:sp>
          <p:nvSpPr>
            <p:cNvPr id="63495" name="Line 7"/>
            <p:cNvSpPr>
              <a:spLocks noChangeShapeType="1"/>
            </p:cNvSpPr>
            <p:nvPr/>
          </p:nvSpPr>
          <p:spPr bwMode="auto">
            <a:xfrm>
              <a:off x="2160" y="2592"/>
              <a:ext cx="1056" cy="0"/>
            </a:xfrm>
            <a:prstGeom prst="line">
              <a:avLst/>
            </a:prstGeom>
            <a:noFill/>
            <a:ln w="9525">
              <a:solidFill>
                <a:srgbClr val="003399"/>
              </a:solidFill>
              <a:round/>
              <a:headEnd/>
              <a:tailEnd type="triangle" w="med" len="med"/>
            </a:ln>
            <a:effectLst>
              <a:outerShdw dist="53882" dir="2700000" algn="ctr" rotWithShape="0">
                <a:srgbClr val="9999FF"/>
              </a:outerShdw>
            </a:effectLst>
          </p:spPr>
          <p:txBody>
            <a:bodyPr/>
            <a:lstStyle/>
            <a:p>
              <a:pPr>
                <a:defRPr/>
              </a:pPr>
              <a:endParaRPr lang="en-US"/>
            </a:p>
          </p:txBody>
        </p:sp>
        <p:sp>
          <p:nvSpPr>
            <p:cNvPr id="63496" name="Line 8"/>
            <p:cNvSpPr>
              <a:spLocks noChangeShapeType="1"/>
            </p:cNvSpPr>
            <p:nvPr/>
          </p:nvSpPr>
          <p:spPr bwMode="auto">
            <a:xfrm>
              <a:off x="1872" y="3264"/>
              <a:ext cx="1296" cy="0"/>
            </a:xfrm>
            <a:prstGeom prst="line">
              <a:avLst/>
            </a:prstGeom>
            <a:noFill/>
            <a:ln w="9525">
              <a:solidFill>
                <a:srgbClr val="003399"/>
              </a:solidFill>
              <a:round/>
              <a:headEnd/>
              <a:tailEnd type="triangle" w="med" len="med"/>
            </a:ln>
            <a:effectLst>
              <a:outerShdw dist="53882" dir="2700000" algn="ctr" rotWithShape="0">
                <a:srgbClr val="9999FF"/>
              </a:outerShdw>
            </a:effectLst>
          </p:spPr>
          <p:txBody>
            <a:bodyPr/>
            <a:lstStyle/>
            <a:p>
              <a:pPr>
                <a:defRPr/>
              </a:pPr>
              <a:endParaRPr lang="en-US"/>
            </a:p>
          </p:txBody>
        </p:sp>
        <p:sp>
          <p:nvSpPr>
            <p:cNvPr id="63497" name="Line 9"/>
            <p:cNvSpPr>
              <a:spLocks noChangeShapeType="1"/>
            </p:cNvSpPr>
            <p:nvPr/>
          </p:nvSpPr>
          <p:spPr bwMode="auto">
            <a:xfrm>
              <a:off x="2352" y="3648"/>
              <a:ext cx="816" cy="0"/>
            </a:xfrm>
            <a:prstGeom prst="line">
              <a:avLst/>
            </a:prstGeom>
            <a:noFill/>
            <a:ln w="9525">
              <a:solidFill>
                <a:srgbClr val="003399"/>
              </a:solidFill>
              <a:round/>
              <a:headEnd/>
              <a:tailEnd type="triangle" w="med" len="med"/>
            </a:ln>
            <a:effectLst>
              <a:outerShdw dist="53882" dir="2700000" algn="ctr" rotWithShape="0">
                <a:srgbClr val="9999FF"/>
              </a:outerShdw>
            </a:effectLst>
          </p:spPr>
          <p:txBody>
            <a:bodyPr/>
            <a:lstStyle/>
            <a:p>
              <a:pPr>
                <a:defRPr/>
              </a:pPr>
              <a:endParaRPr lang="en-US"/>
            </a:p>
          </p:txBody>
        </p:sp>
      </p:grpSp>
      <p:pic>
        <p:nvPicPr>
          <p:cNvPr id="63498" name="Picture 10" descr="j0241261"/>
          <p:cNvPicPr>
            <a:picLocks noChangeAspect="1" noChangeArrowheads="1"/>
          </p:cNvPicPr>
          <p:nvPr/>
        </p:nvPicPr>
        <p:blipFill>
          <a:blip r:embed="rId2" cstate="print"/>
          <a:srcRect/>
          <a:stretch>
            <a:fillRect/>
          </a:stretch>
        </p:blipFill>
        <p:spPr bwMode="auto">
          <a:xfrm>
            <a:off x="7391400" y="1524000"/>
            <a:ext cx="1038225" cy="12112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3491"/>
                                        </p:tgtEl>
                                        <p:attrNameLst>
                                          <p:attrName>style.visibility</p:attrName>
                                        </p:attrNameLst>
                                      </p:cBhvr>
                                      <p:to>
                                        <p:strVal val="visible"/>
                                      </p:to>
                                    </p:set>
                                    <p:anim to="" calcmode="lin" valueType="num">
                                      <p:cBhvr>
                                        <p:cTn id="7" dur="1" fill="hold"/>
                                        <p:tgtEl>
                                          <p:spTgt spid="63491"/>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6349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4" presetClass="entr" presetSubtype="0" fill="hold" grpId="0" nodeType="clickEffect">
                                  <p:stCondLst>
                                    <p:cond delay="0"/>
                                  </p:stCondLst>
                                  <p:childTnLst>
                                    <p:set>
                                      <p:cBhvr>
                                        <p:cTn id="15" dur="1" fill="hold">
                                          <p:stCondLst>
                                            <p:cond delay="499"/>
                                          </p:stCondLst>
                                        </p:cTn>
                                        <p:tgtEl>
                                          <p:spTgt spid="63490">
                                            <p:txEl>
                                              <p:pRg st="0" end="0"/>
                                            </p:txEl>
                                          </p:spTgt>
                                        </p:tgtEl>
                                        <p:attrNameLst>
                                          <p:attrName>style.visibility</p:attrName>
                                        </p:attrNameLst>
                                      </p:cBhvr>
                                      <p:to>
                                        <p:strVal val="visible"/>
                                      </p:to>
                                    </p:set>
                                    <p:anim to="" calcmode="lin" valueType="num">
                                      <p:cBhvr>
                                        <p:cTn id="16" dur="1" fill="hold"/>
                                        <p:tgtEl>
                                          <p:spTgt spid="63490">
                                            <p:txEl>
                                              <p:pRg st="0" end="0"/>
                                            </p:txEl>
                                          </p:spTgt>
                                        </p:tgtEl>
                                        <p:attrNameLst>
                                          <p:attrName/>
                                        </p:attrNameLst>
                                      </p:cBhvr>
                                    </p:anim>
                                  </p:childTnLst>
                                </p:cTn>
                              </p:par>
                            </p:childTnLst>
                          </p:cTn>
                        </p:par>
                      </p:childTnLst>
                    </p:cTn>
                  </p:par>
                  <p:par>
                    <p:cTn id="17" fill="hold">
                      <p:stCondLst>
                        <p:cond delay="indefinite"/>
                      </p:stCondLst>
                      <p:childTnLst>
                        <p:par>
                          <p:cTn id="18" fill="hold">
                            <p:stCondLst>
                              <p:cond delay="0"/>
                            </p:stCondLst>
                            <p:childTnLst>
                              <p:par>
                                <p:cTn id="19" presetID="24" presetClass="entr" presetSubtype="0" fill="hold" grpId="0" nodeType="clickEffect">
                                  <p:stCondLst>
                                    <p:cond delay="0"/>
                                  </p:stCondLst>
                                  <p:childTnLst>
                                    <p:set>
                                      <p:cBhvr>
                                        <p:cTn id="20" dur="1" fill="hold">
                                          <p:stCondLst>
                                            <p:cond delay="499"/>
                                          </p:stCondLst>
                                        </p:cTn>
                                        <p:tgtEl>
                                          <p:spTgt spid="63490">
                                            <p:txEl>
                                              <p:pRg st="1" end="1"/>
                                            </p:txEl>
                                          </p:spTgt>
                                        </p:tgtEl>
                                        <p:attrNameLst>
                                          <p:attrName>style.visibility</p:attrName>
                                        </p:attrNameLst>
                                      </p:cBhvr>
                                      <p:to>
                                        <p:strVal val="visible"/>
                                      </p:to>
                                    </p:set>
                                    <p:anim to="" calcmode="lin" valueType="num">
                                      <p:cBhvr>
                                        <p:cTn id="21" dur="1" fill="hold"/>
                                        <p:tgtEl>
                                          <p:spTgt spid="63490">
                                            <p:txEl>
                                              <p:pRg st="1" end="1"/>
                                            </p:txEl>
                                          </p:spTgt>
                                        </p:tgtEl>
                                        <p:attrNameLst>
                                          <p:attrName/>
                                        </p:attrNameLst>
                                      </p:cBhvr>
                                    </p:anim>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grpId="0" nodeType="clickEffect">
                                  <p:stCondLst>
                                    <p:cond delay="0"/>
                                  </p:stCondLst>
                                  <p:childTnLst>
                                    <p:set>
                                      <p:cBhvr>
                                        <p:cTn id="25" dur="1" fill="hold">
                                          <p:stCondLst>
                                            <p:cond delay="499"/>
                                          </p:stCondLst>
                                        </p:cTn>
                                        <p:tgtEl>
                                          <p:spTgt spid="63490">
                                            <p:txEl>
                                              <p:pRg st="2" end="2"/>
                                            </p:txEl>
                                          </p:spTgt>
                                        </p:tgtEl>
                                        <p:attrNameLst>
                                          <p:attrName>style.visibility</p:attrName>
                                        </p:attrNameLst>
                                      </p:cBhvr>
                                      <p:to>
                                        <p:strVal val="visible"/>
                                      </p:to>
                                    </p:set>
                                    <p:anim to="" calcmode="lin" valueType="num">
                                      <p:cBhvr>
                                        <p:cTn id="26" dur="1" fill="hold"/>
                                        <p:tgtEl>
                                          <p:spTgt spid="63490">
                                            <p:txEl>
                                              <p:pRg st="2" end="2"/>
                                            </p:txEl>
                                          </p:spTgt>
                                        </p:tgtEl>
                                        <p:attrNameLst>
                                          <p:attrName/>
                                        </p:attrNameLst>
                                      </p:cBhvr>
                                    </p:anim>
                                  </p:childTnLst>
                                </p:cTn>
                              </p:par>
                            </p:childTnLst>
                          </p:cTn>
                        </p:par>
                      </p:childTnLst>
                    </p:cTn>
                  </p:par>
                  <p:par>
                    <p:cTn id="27" fill="hold">
                      <p:stCondLst>
                        <p:cond delay="indefinite"/>
                      </p:stCondLst>
                      <p:childTnLst>
                        <p:par>
                          <p:cTn id="28" fill="hold">
                            <p:stCondLst>
                              <p:cond delay="0"/>
                            </p:stCondLst>
                            <p:childTnLst>
                              <p:par>
                                <p:cTn id="29" presetID="24" presetClass="entr" presetSubtype="0" fill="hold" grpId="0" nodeType="clickEffect">
                                  <p:stCondLst>
                                    <p:cond delay="0"/>
                                  </p:stCondLst>
                                  <p:childTnLst>
                                    <p:set>
                                      <p:cBhvr>
                                        <p:cTn id="30" dur="1" fill="hold">
                                          <p:stCondLst>
                                            <p:cond delay="499"/>
                                          </p:stCondLst>
                                        </p:cTn>
                                        <p:tgtEl>
                                          <p:spTgt spid="63490">
                                            <p:txEl>
                                              <p:pRg st="3" end="3"/>
                                            </p:txEl>
                                          </p:spTgt>
                                        </p:tgtEl>
                                        <p:attrNameLst>
                                          <p:attrName>style.visibility</p:attrName>
                                        </p:attrNameLst>
                                      </p:cBhvr>
                                      <p:to>
                                        <p:strVal val="visible"/>
                                      </p:to>
                                    </p:set>
                                    <p:anim to="" calcmode="lin" valueType="num">
                                      <p:cBhvr>
                                        <p:cTn id="31" dur="1" fill="hold"/>
                                        <p:tgtEl>
                                          <p:spTgt spid="63490">
                                            <p:txEl>
                                              <p:pRg st="3" end="3"/>
                                            </p:txEl>
                                          </p:spTgt>
                                        </p:tgtEl>
                                        <p:attrNameLst>
                                          <p:attrName/>
                                        </p:attrNameLst>
                                      </p:cBhvr>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0" nodeType="clickEffect">
                                  <p:stCondLst>
                                    <p:cond delay="0"/>
                                  </p:stCondLst>
                                  <p:childTnLst>
                                    <p:set>
                                      <p:cBhvr>
                                        <p:cTn id="35" dur="1" fill="hold">
                                          <p:stCondLst>
                                            <p:cond delay="499"/>
                                          </p:stCondLst>
                                        </p:cTn>
                                        <p:tgtEl>
                                          <p:spTgt spid="63490">
                                            <p:txEl>
                                              <p:pRg st="4" end="4"/>
                                            </p:txEl>
                                          </p:spTgt>
                                        </p:tgtEl>
                                        <p:attrNameLst>
                                          <p:attrName>style.visibility</p:attrName>
                                        </p:attrNameLst>
                                      </p:cBhvr>
                                      <p:to>
                                        <p:strVal val="visible"/>
                                      </p:to>
                                    </p:set>
                                    <p:anim to="" calcmode="lin" valueType="num">
                                      <p:cBhvr>
                                        <p:cTn id="36" dur="1" fill="hold"/>
                                        <p:tgtEl>
                                          <p:spTgt spid="63490">
                                            <p:txEl>
                                              <p:pRg st="4" end="4"/>
                                            </p:txEl>
                                          </p:spTgt>
                                        </p:tgtEl>
                                        <p:attrNameLst>
                                          <p:attrName/>
                                        </p:attrNameLst>
                                      </p:cBhvr>
                                    </p:anim>
                                  </p:childTnLst>
                                </p:cTn>
                              </p:par>
                            </p:childTnLst>
                          </p:cTn>
                        </p:par>
                      </p:childTnLst>
                    </p:cTn>
                  </p:par>
                  <p:par>
                    <p:cTn id="37" fill="hold">
                      <p:stCondLst>
                        <p:cond delay="indefinite"/>
                      </p:stCondLst>
                      <p:childTnLst>
                        <p:par>
                          <p:cTn id="38" fill="hold">
                            <p:stCondLst>
                              <p:cond delay="0"/>
                            </p:stCondLst>
                            <p:childTnLst>
                              <p:par>
                                <p:cTn id="39" presetID="24" presetClass="entr" presetSubtype="0" fill="hold" grpId="0" nodeType="clickEffect">
                                  <p:stCondLst>
                                    <p:cond delay="0"/>
                                  </p:stCondLst>
                                  <p:childTnLst>
                                    <p:set>
                                      <p:cBhvr>
                                        <p:cTn id="40" dur="1" fill="hold">
                                          <p:stCondLst>
                                            <p:cond delay="499"/>
                                          </p:stCondLst>
                                        </p:cTn>
                                        <p:tgtEl>
                                          <p:spTgt spid="63490">
                                            <p:txEl>
                                              <p:pRg st="5" end="5"/>
                                            </p:txEl>
                                          </p:spTgt>
                                        </p:tgtEl>
                                        <p:attrNameLst>
                                          <p:attrName>style.visibility</p:attrName>
                                        </p:attrNameLst>
                                      </p:cBhvr>
                                      <p:to>
                                        <p:strVal val="visible"/>
                                      </p:to>
                                    </p:set>
                                    <p:anim to="" calcmode="lin" valueType="num">
                                      <p:cBhvr>
                                        <p:cTn id="41" dur="1" fill="hold"/>
                                        <p:tgtEl>
                                          <p:spTgt spid="63490">
                                            <p:txEl>
                                              <p:pRg st="5" end="5"/>
                                            </p:txEl>
                                          </p:spTgt>
                                        </p:tgtEl>
                                        <p:attrNameLst>
                                          <p:attrName/>
                                        </p:attrNameLst>
                                      </p:cBhvr>
                                    </p:anim>
                                  </p:childTnLst>
                                </p:cTn>
                              </p:par>
                            </p:childTnLst>
                          </p:cTn>
                        </p:par>
                      </p:childTnLst>
                    </p:cTn>
                  </p:par>
                  <p:par>
                    <p:cTn id="42" fill="hold">
                      <p:stCondLst>
                        <p:cond delay="indefinite"/>
                      </p:stCondLst>
                      <p:childTnLst>
                        <p:par>
                          <p:cTn id="43" fill="hold">
                            <p:stCondLst>
                              <p:cond delay="0"/>
                            </p:stCondLst>
                            <p:childTnLst>
                              <p:par>
                                <p:cTn id="44" presetID="24" presetClass="entr" presetSubtype="0" fill="hold" grpId="0" nodeType="clickEffect">
                                  <p:stCondLst>
                                    <p:cond delay="0"/>
                                  </p:stCondLst>
                                  <p:childTnLst>
                                    <p:set>
                                      <p:cBhvr>
                                        <p:cTn id="45" dur="1" fill="hold">
                                          <p:stCondLst>
                                            <p:cond delay="499"/>
                                          </p:stCondLst>
                                        </p:cTn>
                                        <p:tgtEl>
                                          <p:spTgt spid="63490">
                                            <p:txEl>
                                              <p:pRg st="6" end="6"/>
                                            </p:txEl>
                                          </p:spTgt>
                                        </p:tgtEl>
                                        <p:attrNameLst>
                                          <p:attrName>style.visibility</p:attrName>
                                        </p:attrNameLst>
                                      </p:cBhvr>
                                      <p:to>
                                        <p:strVal val="visible"/>
                                      </p:to>
                                    </p:set>
                                    <p:anim to="" calcmode="lin" valueType="num">
                                      <p:cBhvr>
                                        <p:cTn id="46" dur="1" fill="hold"/>
                                        <p:tgtEl>
                                          <p:spTgt spid="63490">
                                            <p:txEl>
                                              <p:pRg st="6" end="6"/>
                                            </p:txEl>
                                          </p:spTgt>
                                        </p:tgtEl>
                                        <p:attrNameLst>
                                          <p:attrName/>
                                        </p:attrNameLst>
                                      </p:cBhvr>
                                    </p:anim>
                                  </p:childTnLst>
                                </p:cTn>
                              </p:par>
                            </p:childTnLst>
                          </p:cTn>
                        </p:par>
                      </p:childTnLst>
                    </p:cTn>
                  </p:par>
                  <p:par>
                    <p:cTn id="47" fill="hold">
                      <p:stCondLst>
                        <p:cond delay="indefinite"/>
                      </p:stCondLst>
                      <p:childTnLst>
                        <p:par>
                          <p:cTn id="48" fill="hold">
                            <p:stCondLst>
                              <p:cond delay="0"/>
                            </p:stCondLst>
                            <p:childTnLst>
                              <p:par>
                                <p:cTn id="49" presetID="24" presetClass="entr" presetSubtype="0" fill="hold" grpId="0" nodeType="clickEffect">
                                  <p:stCondLst>
                                    <p:cond delay="0"/>
                                  </p:stCondLst>
                                  <p:childTnLst>
                                    <p:set>
                                      <p:cBhvr>
                                        <p:cTn id="50" dur="1" fill="hold">
                                          <p:stCondLst>
                                            <p:cond delay="499"/>
                                          </p:stCondLst>
                                        </p:cTn>
                                        <p:tgtEl>
                                          <p:spTgt spid="63490">
                                            <p:txEl>
                                              <p:pRg st="7" end="7"/>
                                            </p:txEl>
                                          </p:spTgt>
                                        </p:tgtEl>
                                        <p:attrNameLst>
                                          <p:attrName>style.visibility</p:attrName>
                                        </p:attrNameLst>
                                      </p:cBhvr>
                                      <p:to>
                                        <p:strVal val="visible"/>
                                      </p:to>
                                    </p:set>
                                    <p:anim to="" calcmode="lin" valueType="num">
                                      <p:cBhvr>
                                        <p:cTn id="51" dur="1" fill="hold"/>
                                        <p:tgtEl>
                                          <p:spTgt spid="63490">
                                            <p:txEl>
                                              <p:pRg st="7" end="7"/>
                                            </p:txEl>
                                          </p:spTgt>
                                        </p:tgtEl>
                                        <p:attrNameLst>
                                          <p:attrName/>
                                        </p:attrNameLst>
                                      </p:cBhvr>
                                    </p:anim>
                                  </p:childTnLst>
                                </p:cTn>
                              </p:par>
                            </p:childTnLst>
                          </p:cTn>
                        </p:par>
                      </p:childTnLst>
                    </p:cTn>
                  </p:par>
                  <p:par>
                    <p:cTn id="52" fill="hold">
                      <p:stCondLst>
                        <p:cond delay="indefinite"/>
                      </p:stCondLst>
                      <p:childTnLst>
                        <p:par>
                          <p:cTn id="53" fill="hold">
                            <p:stCondLst>
                              <p:cond delay="0"/>
                            </p:stCondLst>
                            <p:childTnLst>
                              <p:par>
                                <p:cTn id="54" presetID="2" presetClass="entr" presetSubtype="8" fill="hold" nodeType="clickEffect">
                                  <p:stCondLst>
                                    <p:cond delay="0"/>
                                  </p:stCondLst>
                                  <p:childTnLst>
                                    <p:set>
                                      <p:cBhvr>
                                        <p:cTn id="55" dur="1" fill="hold">
                                          <p:stCondLst>
                                            <p:cond delay="0"/>
                                          </p:stCondLst>
                                        </p:cTn>
                                        <p:tgtEl>
                                          <p:spTgt spid="2"/>
                                        </p:tgtEl>
                                        <p:attrNameLst>
                                          <p:attrName>style.visibility</p:attrName>
                                        </p:attrNameLst>
                                      </p:cBhvr>
                                      <p:to>
                                        <p:strVal val="visible"/>
                                      </p:to>
                                    </p:set>
                                    <p:anim calcmode="lin" valueType="num">
                                      <p:cBhvr additive="base">
                                        <p:cTn id="56" dur="500" fill="hold"/>
                                        <p:tgtEl>
                                          <p:spTgt spid="2"/>
                                        </p:tgtEl>
                                        <p:attrNameLst>
                                          <p:attrName>ppt_x</p:attrName>
                                        </p:attrNameLst>
                                      </p:cBhvr>
                                      <p:tavLst>
                                        <p:tav tm="0">
                                          <p:val>
                                            <p:strVal val="0-#ppt_w/2"/>
                                          </p:val>
                                        </p:tav>
                                        <p:tav tm="100000">
                                          <p:val>
                                            <p:strVal val="#ppt_x"/>
                                          </p:val>
                                        </p:tav>
                                      </p:tavLst>
                                    </p:anim>
                                    <p:anim calcmode="lin" valueType="num">
                                      <p:cBhvr additive="base">
                                        <p:cTn id="57"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499"/>
                                          </p:stCondLst>
                                        </p:cTn>
                                        <p:tgtEl>
                                          <p:spTgt spid="634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build="p" autoUpdateAnimBg="0"/>
      <p:bldP spid="63491" grpId="0" animBg="1"/>
      <p:bldP spid="63492"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WordArt 2"/>
          <p:cNvSpPr>
            <a:spLocks noChangeArrowheads="1" noChangeShapeType="1" noTextEdit="1"/>
          </p:cNvSpPr>
          <p:nvPr/>
        </p:nvSpPr>
        <p:spPr bwMode="auto">
          <a:xfrm>
            <a:off x="1219200" y="381000"/>
            <a:ext cx="7162800" cy="9906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3366"/>
                </a:solidFill>
                <a:effectLst>
                  <a:outerShdw dist="35921" dir="2700000" algn="ctr" rotWithShape="0">
                    <a:srgbClr val="990000"/>
                  </a:outerShdw>
                </a:effectLst>
                <a:latin typeface="Impact"/>
              </a:rPr>
              <a:t>Theatrical Conventions</a:t>
            </a:r>
          </a:p>
          <a:p>
            <a:pPr algn="ctr"/>
            <a:r>
              <a:rPr lang="en-US" sz="3600" kern="10">
                <a:ln w="19050">
                  <a:solidFill>
                    <a:srgbClr val="99CCFF"/>
                  </a:solidFill>
                  <a:round/>
                  <a:headEnd/>
                  <a:tailEnd/>
                </a:ln>
                <a:solidFill>
                  <a:srgbClr val="003366"/>
                </a:solidFill>
                <a:effectLst>
                  <a:outerShdw dist="35921" dir="2700000" algn="ctr" rotWithShape="0">
                    <a:srgbClr val="990000"/>
                  </a:outerShdw>
                </a:effectLst>
                <a:latin typeface="Impact"/>
              </a:rPr>
              <a:t>of Shakespeare's Theatre</a:t>
            </a:r>
          </a:p>
        </p:txBody>
      </p:sp>
      <p:sp>
        <p:nvSpPr>
          <p:cNvPr id="64515" name="Text Box 3"/>
          <p:cNvSpPr txBox="1">
            <a:spLocks noChangeArrowheads="1"/>
          </p:cNvSpPr>
          <p:nvPr/>
        </p:nvSpPr>
        <p:spPr bwMode="auto">
          <a:xfrm>
            <a:off x="5105400" y="4284663"/>
            <a:ext cx="3505200" cy="1563687"/>
          </a:xfrm>
          <a:prstGeom prst="rect">
            <a:avLst/>
          </a:prstGeom>
          <a:noFill/>
          <a:ln w="9525">
            <a:solidFill>
              <a:srgbClr val="003366"/>
            </a:solidFill>
            <a:miter lim="800000"/>
            <a:headEnd/>
            <a:tailEnd/>
          </a:ln>
          <a:effectLst>
            <a:outerShdw dist="53882" dir="2700000" algn="ctr" rotWithShape="0">
              <a:srgbClr val="9999FF"/>
            </a:outerShdw>
          </a:effectLst>
        </p:spPr>
        <p:txBody>
          <a:bodyPr anchor="ctr" anchorCtr="1">
            <a:spAutoFit/>
          </a:bodyPr>
          <a:lstStyle/>
          <a:p>
            <a:pPr algn="ctr">
              <a:spcBef>
                <a:spcPct val="50000"/>
              </a:spcBef>
              <a:defRPr/>
            </a:pPr>
            <a:r>
              <a:rPr lang="en-US" sz="3200">
                <a:latin typeface="Arial Black" pitchFamily="34" charset="0"/>
              </a:rPr>
              <a:t>Audience loves to be scared.</a:t>
            </a:r>
          </a:p>
        </p:txBody>
      </p:sp>
      <p:sp>
        <p:nvSpPr>
          <p:cNvPr id="64516" name="Text Box 4"/>
          <p:cNvSpPr txBox="1">
            <a:spLocks noChangeArrowheads="1"/>
          </p:cNvSpPr>
          <p:nvPr/>
        </p:nvSpPr>
        <p:spPr bwMode="auto">
          <a:xfrm>
            <a:off x="1143000" y="1981200"/>
            <a:ext cx="7543800" cy="1160463"/>
          </a:xfrm>
          <a:prstGeom prst="rect">
            <a:avLst/>
          </a:prstGeom>
          <a:noFill/>
          <a:ln w="9525">
            <a:noFill/>
            <a:miter lim="800000"/>
            <a:headEnd/>
            <a:tailEnd/>
          </a:ln>
        </p:spPr>
        <p:txBody>
          <a:bodyPr>
            <a:spAutoFit/>
          </a:bodyPr>
          <a:lstStyle/>
          <a:p>
            <a:pPr>
              <a:spcBef>
                <a:spcPct val="50000"/>
              </a:spcBef>
              <a:buFont typeface="Wingdings" pitchFamily="2" charset="2"/>
              <a:buChar char="v"/>
            </a:pPr>
            <a:r>
              <a:rPr lang="en-US" sz="2800">
                <a:solidFill>
                  <a:srgbClr val="003366"/>
                </a:solidFill>
                <a:latin typeface="Times New Roman" pitchFamily="18" charset="0"/>
              </a:rPr>
              <a:t> </a:t>
            </a:r>
            <a:r>
              <a:rPr lang="en-US" sz="2800" b="1">
                <a:solidFill>
                  <a:srgbClr val="003366"/>
                </a:solidFill>
                <a:latin typeface="Times New Roman" pitchFamily="18" charset="0"/>
              </a:rPr>
              <a:t>Soliloquy</a:t>
            </a:r>
          </a:p>
          <a:p>
            <a:pPr>
              <a:spcBef>
                <a:spcPct val="50000"/>
              </a:spcBef>
              <a:buFont typeface="Wingdings" pitchFamily="2" charset="2"/>
              <a:buChar char="v"/>
            </a:pPr>
            <a:r>
              <a:rPr lang="en-US" sz="2800" b="1">
                <a:solidFill>
                  <a:srgbClr val="003366"/>
                </a:solidFill>
                <a:latin typeface="Times New Roman" pitchFamily="18" charset="0"/>
              </a:rPr>
              <a:t> Aside</a:t>
            </a:r>
          </a:p>
        </p:txBody>
      </p:sp>
      <p:sp>
        <p:nvSpPr>
          <p:cNvPr id="64517" name="Text Box 5"/>
          <p:cNvSpPr txBox="1">
            <a:spLocks noChangeArrowheads="1"/>
          </p:cNvSpPr>
          <p:nvPr/>
        </p:nvSpPr>
        <p:spPr bwMode="auto">
          <a:xfrm>
            <a:off x="5105400" y="2133600"/>
            <a:ext cx="3505200" cy="1076325"/>
          </a:xfrm>
          <a:prstGeom prst="rect">
            <a:avLst/>
          </a:prstGeom>
          <a:noFill/>
          <a:ln w="9525">
            <a:solidFill>
              <a:srgbClr val="003366"/>
            </a:solidFill>
            <a:miter lim="800000"/>
            <a:headEnd/>
            <a:tailEnd/>
          </a:ln>
          <a:effectLst>
            <a:outerShdw dist="53882" dir="2700000" algn="ctr" rotWithShape="0">
              <a:srgbClr val="9999FF"/>
            </a:outerShdw>
          </a:effectLst>
        </p:spPr>
        <p:txBody>
          <a:bodyPr anchor="ctr" anchorCtr="1">
            <a:spAutoFit/>
          </a:bodyPr>
          <a:lstStyle/>
          <a:p>
            <a:pPr algn="ctr">
              <a:spcBef>
                <a:spcPct val="50000"/>
              </a:spcBef>
              <a:defRPr/>
            </a:pPr>
            <a:r>
              <a:rPr lang="en-US" sz="3200">
                <a:latin typeface="Arial Black" pitchFamily="34" charset="0"/>
              </a:rPr>
              <a:t>Types of speech</a:t>
            </a:r>
          </a:p>
        </p:txBody>
      </p:sp>
      <p:grpSp>
        <p:nvGrpSpPr>
          <p:cNvPr id="2" name="Group 15"/>
          <p:cNvGrpSpPr>
            <a:grpSpLocks/>
          </p:cNvGrpSpPr>
          <p:nvPr/>
        </p:nvGrpSpPr>
        <p:grpSpPr bwMode="auto">
          <a:xfrm>
            <a:off x="2667000" y="2286000"/>
            <a:ext cx="2209800" cy="609600"/>
            <a:chOff x="1680" y="1440"/>
            <a:chExt cx="1392" cy="384"/>
          </a:xfrm>
        </p:grpSpPr>
        <p:sp>
          <p:nvSpPr>
            <p:cNvPr id="64519" name="Line 7"/>
            <p:cNvSpPr>
              <a:spLocks noChangeShapeType="1"/>
            </p:cNvSpPr>
            <p:nvPr/>
          </p:nvSpPr>
          <p:spPr bwMode="auto">
            <a:xfrm>
              <a:off x="2016" y="1440"/>
              <a:ext cx="1056" cy="0"/>
            </a:xfrm>
            <a:prstGeom prst="line">
              <a:avLst/>
            </a:prstGeom>
            <a:noFill/>
            <a:ln w="9525">
              <a:solidFill>
                <a:srgbClr val="003399"/>
              </a:solidFill>
              <a:round/>
              <a:headEnd/>
              <a:tailEnd type="triangle" w="med" len="med"/>
            </a:ln>
            <a:effectLst>
              <a:outerShdw dist="53882" dir="2700000" algn="ctr" rotWithShape="0">
                <a:srgbClr val="9999FF"/>
              </a:outerShdw>
            </a:effectLst>
          </p:spPr>
          <p:txBody>
            <a:bodyPr/>
            <a:lstStyle/>
            <a:p>
              <a:pPr>
                <a:defRPr/>
              </a:pPr>
              <a:endParaRPr lang="en-US"/>
            </a:p>
          </p:txBody>
        </p:sp>
        <p:sp>
          <p:nvSpPr>
            <p:cNvPr id="64520" name="Line 8"/>
            <p:cNvSpPr>
              <a:spLocks noChangeShapeType="1"/>
            </p:cNvSpPr>
            <p:nvPr/>
          </p:nvSpPr>
          <p:spPr bwMode="auto">
            <a:xfrm>
              <a:off x="1680" y="1824"/>
              <a:ext cx="1392" cy="0"/>
            </a:xfrm>
            <a:prstGeom prst="line">
              <a:avLst/>
            </a:prstGeom>
            <a:noFill/>
            <a:ln w="9525">
              <a:solidFill>
                <a:srgbClr val="003399"/>
              </a:solidFill>
              <a:round/>
              <a:headEnd/>
              <a:tailEnd type="triangle" w="med" len="med"/>
            </a:ln>
            <a:effectLst>
              <a:outerShdw dist="53882" dir="2700000" algn="ctr" rotWithShape="0">
                <a:srgbClr val="9999FF"/>
              </a:outerShdw>
            </a:effectLst>
          </p:spPr>
          <p:txBody>
            <a:bodyPr/>
            <a:lstStyle/>
            <a:p>
              <a:pPr>
                <a:defRPr/>
              </a:pPr>
              <a:endParaRPr lang="en-US"/>
            </a:p>
          </p:txBody>
        </p:sp>
      </p:grpSp>
      <p:grpSp>
        <p:nvGrpSpPr>
          <p:cNvPr id="3" name="Group 16"/>
          <p:cNvGrpSpPr>
            <a:grpSpLocks/>
          </p:cNvGrpSpPr>
          <p:nvPr/>
        </p:nvGrpSpPr>
        <p:grpSpPr bwMode="auto">
          <a:xfrm>
            <a:off x="4038600" y="4648200"/>
            <a:ext cx="990600" cy="609600"/>
            <a:chOff x="2544" y="2928"/>
            <a:chExt cx="624" cy="384"/>
          </a:xfrm>
        </p:grpSpPr>
        <p:sp>
          <p:nvSpPr>
            <p:cNvPr id="64522" name="Line 10"/>
            <p:cNvSpPr>
              <a:spLocks noChangeShapeType="1"/>
            </p:cNvSpPr>
            <p:nvPr/>
          </p:nvSpPr>
          <p:spPr bwMode="auto">
            <a:xfrm>
              <a:off x="2544" y="2928"/>
              <a:ext cx="576" cy="0"/>
            </a:xfrm>
            <a:prstGeom prst="line">
              <a:avLst/>
            </a:prstGeom>
            <a:noFill/>
            <a:ln w="9525">
              <a:solidFill>
                <a:srgbClr val="003399"/>
              </a:solidFill>
              <a:round/>
              <a:headEnd/>
              <a:tailEnd type="triangle" w="med" len="med"/>
            </a:ln>
            <a:effectLst>
              <a:outerShdw dist="53882" dir="2700000" algn="ctr" rotWithShape="0">
                <a:srgbClr val="9999FF"/>
              </a:outerShdw>
            </a:effectLst>
          </p:spPr>
          <p:txBody>
            <a:bodyPr/>
            <a:lstStyle/>
            <a:p>
              <a:pPr>
                <a:defRPr/>
              </a:pPr>
              <a:endParaRPr lang="en-US"/>
            </a:p>
          </p:txBody>
        </p:sp>
        <p:sp>
          <p:nvSpPr>
            <p:cNvPr id="64523" name="Line 11"/>
            <p:cNvSpPr>
              <a:spLocks noChangeShapeType="1"/>
            </p:cNvSpPr>
            <p:nvPr/>
          </p:nvSpPr>
          <p:spPr bwMode="auto">
            <a:xfrm>
              <a:off x="2976" y="3312"/>
              <a:ext cx="192" cy="0"/>
            </a:xfrm>
            <a:prstGeom prst="line">
              <a:avLst/>
            </a:prstGeom>
            <a:noFill/>
            <a:ln w="9525">
              <a:solidFill>
                <a:srgbClr val="003399"/>
              </a:solidFill>
              <a:round/>
              <a:headEnd/>
              <a:tailEnd type="triangle" w="med" len="med"/>
            </a:ln>
            <a:effectLst>
              <a:outerShdw dist="53882" dir="2700000" algn="ctr" rotWithShape="0">
                <a:srgbClr val="9999FF"/>
              </a:outerShdw>
            </a:effectLst>
          </p:spPr>
          <p:txBody>
            <a:bodyPr/>
            <a:lstStyle/>
            <a:p>
              <a:pPr>
                <a:defRPr/>
              </a:pPr>
              <a:endParaRPr lang="en-US"/>
            </a:p>
          </p:txBody>
        </p:sp>
      </p:grpSp>
      <p:sp>
        <p:nvSpPr>
          <p:cNvPr id="64524" name="Text Box 12"/>
          <p:cNvSpPr txBox="1">
            <a:spLocks noChangeArrowheads="1"/>
          </p:cNvSpPr>
          <p:nvPr/>
        </p:nvSpPr>
        <p:spPr bwMode="auto">
          <a:xfrm>
            <a:off x="1143000" y="4343400"/>
            <a:ext cx="7543800" cy="1160463"/>
          </a:xfrm>
          <a:prstGeom prst="rect">
            <a:avLst/>
          </a:prstGeom>
          <a:noFill/>
          <a:ln w="9525">
            <a:noFill/>
            <a:miter lim="800000"/>
            <a:headEnd/>
            <a:tailEnd/>
          </a:ln>
        </p:spPr>
        <p:txBody>
          <a:bodyPr>
            <a:spAutoFit/>
          </a:bodyPr>
          <a:lstStyle/>
          <a:p>
            <a:pPr>
              <a:spcBef>
                <a:spcPct val="50000"/>
              </a:spcBef>
              <a:buFont typeface="Wingdings" pitchFamily="2" charset="2"/>
              <a:buChar char="v"/>
            </a:pPr>
            <a:r>
              <a:rPr lang="en-US" sz="2800">
                <a:solidFill>
                  <a:srgbClr val="003366"/>
                </a:solidFill>
                <a:latin typeface="Times New Roman" pitchFamily="18" charset="0"/>
              </a:rPr>
              <a:t> </a:t>
            </a:r>
            <a:r>
              <a:rPr lang="en-US" sz="2800" b="1">
                <a:solidFill>
                  <a:srgbClr val="003366"/>
                </a:solidFill>
                <a:latin typeface="Times New Roman" pitchFamily="18" charset="0"/>
              </a:rPr>
              <a:t>Blood </a:t>
            </a:r>
          </a:p>
          <a:p>
            <a:pPr>
              <a:spcBef>
                <a:spcPct val="50000"/>
              </a:spcBef>
              <a:buFont typeface="Wingdings" pitchFamily="2" charset="2"/>
              <a:buChar char="v"/>
            </a:pPr>
            <a:r>
              <a:rPr lang="en-US" sz="2800" b="1">
                <a:solidFill>
                  <a:srgbClr val="003366"/>
                </a:solidFill>
                <a:latin typeface="Times New Roman" pitchFamily="18" charset="0"/>
              </a:rPr>
              <a:t> Use of supernatural</a:t>
            </a:r>
          </a:p>
        </p:txBody>
      </p:sp>
      <p:pic>
        <p:nvPicPr>
          <p:cNvPr id="64525" name="Picture 13" descr="AG00410_"/>
          <p:cNvPicPr>
            <a:picLocks noChangeAspect="1" noChangeArrowheads="1" noCrop="1"/>
          </p:cNvPicPr>
          <p:nvPr/>
        </p:nvPicPr>
        <p:blipFill>
          <a:blip r:embed="rId2" cstate="print"/>
          <a:srcRect/>
          <a:stretch>
            <a:fillRect/>
          </a:stretch>
        </p:blipFill>
        <p:spPr bwMode="auto">
          <a:xfrm>
            <a:off x="2590800" y="5562600"/>
            <a:ext cx="728663" cy="914400"/>
          </a:xfrm>
          <a:prstGeom prst="rect">
            <a:avLst/>
          </a:prstGeom>
          <a:noFill/>
          <a:ln w="9525">
            <a:noFill/>
            <a:miter lim="800000"/>
            <a:headEnd/>
            <a:tailEnd/>
          </a:ln>
        </p:spPr>
      </p:pic>
      <p:pic>
        <p:nvPicPr>
          <p:cNvPr id="64526" name="Picture 14" descr="j0282442"/>
          <p:cNvPicPr>
            <a:picLocks noChangeAspect="1" noChangeArrowheads="1"/>
          </p:cNvPicPr>
          <p:nvPr/>
        </p:nvPicPr>
        <p:blipFill>
          <a:blip r:embed="rId3" cstate="print"/>
          <a:srcRect/>
          <a:stretch>
            <a:fillRect/>
          </a:stretch>
        </p:blipFill>
        <p:spPr bwMode="auto">
          <a:xfrm>
            <a:off x="2667000" y="3276600"/>
            <a:ext cx="939800"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4514"/>
                                        </p:tgtEl>
                                        <p:attrNameLst>
                                          <p:attrName>style.visibility</p:attrName>
                                        </p:attrNameLst>
                                      </p:cBhvr>
                                      <p:to>
                                        <p:strVal val="visible"/>
                                      </p:to>
                                    </p:set>
                                    <p:anim to="" calcmode="lin" valueType="num">
                                      <p:cBhvr>
                                        <p:cTn id="7" dur="1" fill="hold"/>
                                        <p:tgtEl>
                                          <p:spTgt spid="6451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64516">
                                            <p:txEl>
                                              <p:pRg st="0" end="0"/>
                                            </p:txEl>
                                          </p:spTgt>
                                        </p:tgtEl>
                                        <p:attrNameLst>
                                          <p:attrName>style.visibility</p:attrName>
                                        </p:attrNameLst>
                                      </p:cBhvr>
                                      <p:to>
                                        <p:strVal val="visible"/>
                                      </p:to>
                                    </p:set>
                                    <p:anim to="" calcmode="lin" valueType="num">
                                      <p:cBhvr>
                                        <p:cTn id="12" dur="1" fill="hold"/>
                                        <p:tgtEl>
                                          <p:spTgt spid="6451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64516">
                                            <p:txEl>
                                              <p:pRg st="1" end="1"/>
                                            </p:txEl>
                                          </p:spTgt>
                                        </p:tgtEl>
                                        <p:attrNameLst>
                                          <p:attrName>style.visibility</p:attrName>
                                        </p:attrNameLst>
                                      </p:cBhvr>
                                      <p:to>
                                        <p:strVal val="visible"/>
                                      </p:to>
                                    </p:set>
                                    <p:anim to="" calcmode="lin" valueType="num">
                                      <p:cBhvr>
                                        <p:cTn id="17" dur="1" fill="hold"/>
                                        <p:tgtEl>
                                          <p:spTgt spid="64516">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499"/>
                                          </p:stCondLst>
                                        </p:cTn>
                                        <p:tgtEl>
                                          <p:spTgt spid="6452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additive="base">
                                        <p:cTn id="26" dur="500" fill="hold"/>
                                        <p:tgtEl>
                                          <p:spTgt spid="2"/>
                                        </p:tgtEl>
                                        <p:attrNameLst>
                                          <p:attrName>ppt_x</p:attrName>
                                        </p:attrNameLst>
                                      </p:cBhvr>
                                      <p:tavLst>
                                        <p:tav tm="0">
                                          <p:val>
                                            <p:strVal val="0-#ppt_w/2"/>
                                          </p:val>
                                        </p:tav>
                                        <p:tav tm="100000">
                                          <p:val>
                                            <p:strVal val="#ppt_x"/>
                                          </p:val>
                                        </p:tav>
                                      </p:tavLst>
                                    </p:anim>
                                    <p:anim calcmode="lin" valueType="num">
                                      <p:cBhvr additive="base">
                                        <p:cTn id="27"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6451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0" nodeType="clickEffect">
                                  <p:stCondLst>
                                    <p:cond delay="0"/>
                                  </p:stCondLst>
                                  <p:childTnLst>
                                    <p:set>
                                      <p:cBhvr>
                                        <p:cTn id="35" dur="1" fill="hold">
                                          <p:stCondLst>
                                            <p:cond delay="499"/>
                                          </p:stCondLst>
                                        </p:cTn>
                                        <p:tgtEl>
                                          <p:spTgt spid="64524">
                                            <p:txEl>
                                              <p:pRg st="0" end="0"/>
                                            </p:txEl>
                                          </p:spTgt>
                                        </p:tgtEl>
                                        <p:attrNameLst>
                                          <p:attrName>style.visibility</p:attrName>
                                        </p:attrNameLst>
                                      </p:cBhvr>
                                      <p:to>
                                        <p:strVal val="visible"/>
                                      </p:to>
                                    </p:set>
                                    <p:anim to="" calcmode="lin" valueType="num">
                                      <p:cBhvr>
                                        <p:cTn id="36" dur="1" fill="hold"/>
                                        <p:tgtEl>
                                          <p:spTgt spid="64524">
                                            <p:txEl>
                                              <p:pRg st="0" end="0"/>
                                            </p:txEl>
                                          </p:spTgt>
                                        </p:tgtEl>
                                        <p:attrNameLst>
                                          <p:attrName/>
                                        </p:attrNameLst>
                                      </p:cBhvr>
                                    </p:anim>
                                  </p:childTnLst>
                                </p:cTn>
                              </p:par>
                            </p:childTnLst>
                          </p:cTn>
                        </p:par>
                      </p:childTnLst>
                    </p:cTn>
                  </p:par>
                  <p:par>
                    <p:cTn id="37" fill="hold">
                      <p:stCondLst>
                        <p:cond delay="indefinite"/>
                      </p:stCondLst>
                      <p:childTnLst>
                        <p:par>
                          <p:cTn id="38" fill="hold">
                            <p:stCondLst>
                              <p:cond delay="0"/>
                            </p:stCondLst>
                            <p:childTnLst>
                              <p:par>
                                <p:cTn id="39" presetID="24" presetClass="entr" presetSubtype="0" fill="hold" grpId="0" nodeType="clickEffect">
                                  <p:stCondLst>
                                    <p:cond delay="0"/>
                                  </p:stCondLst>
                                  <p:childTnLst>
                                    <p:set>
                                      <p:cBhvr>
                                        <p:cTn id="40" dur="1" fill="hold">
                                          <p:stCondLst>
                                            <p:cond delay="499"/>
                                          </p:stCondLst>
                                        </p:cTn>
                                        <p:tgtEl>
                                          <p:spTgt spid="64524">
                                            <p:txEl>
                                              <p:pRg st="1" end="1"/>
                                            </p:txEl>
                                          </p:spTgt>
                                        </p:tgtEl>
                                        <p:attrNameLst>
                                          <p:attrName>style.visibility</p:attrName>
                                        </p:attrNameLst>
                                      </p:cBhvr>
                                      <p:to>
                                        <p:strVal val="visible"/>
                                      </p:to>
                                    </p:set>
                                    <p:anim to="" calcmode="lin" valueType="num">
                                      <p:cBhvr>
                                        <p:cTn id="41" dur="1" fill="hold"/>
                                        <p:tgtEl>
                                          <p:spTgt spid="64524">
                                            <p:txEl>
                                              <p:pRg st="1" end="1"/>
                                            </p:txEl>
                                          </p:spTgt>
                                        </p:tgtEl>
                                        <p:attrNameLst>
                                          <p:attrName/>
                                        </p:attrNameLst>
                                      </p:cBhvr>
                                    </p:anim>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499"/>
                                          </p:stCondLst>
                                        </p:cTn>
                                        <p:tgtEl>
                                          <p:spTgt spid="6452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2" presetClass="entr" presetSubtype="8" fill="hold" nodeType="clickEffect">
                                  <p:stCondLst>
                                    <p:cond delay="0"/>
                                  </p:stCondLst>
                                  <p:childTnLst>
                                    <p:set>
                                      <p:cBhvr>
                                        <p:cTn id="49" dur="1" fill="hold">
                                          <p:stCondLst>
                                            <p:cond delay="0"/>
                                          </p:stCondLst>
                                        </p:cTn>
                                        <p:tgtEl>
                                          <p:spTgt spid="3"/>
                                        </p:tgtEl>
                                        <p:attrNameLst>
                                          <p:attrName>style.visibility</p:attrName>
                                        </p:attrNameLst>
                                      </p:cBhvr>
                                      <p:to>
                                        <p:strVal val="visible"/>
                                      </p:to>
                                    </p:set>
                                    <p:anim calcmode="lin" valueType="num">
                                      <p:cBhvr additive="base">
                                        <p:cTn id="50" dur="500" fill="hold"/>
                                        <p:tgtEl>
                                          <p:spTgt spid="3"/>
                                        </p:tgtEl>
                                        <p:attrNameLst>
                                          <p:attrName>ppt_x</p:attrName>
                                        </p:attrNameLst>
                                      </p:cBhvr>
                                      <p:tavLst>
                                        <p:tav tm="0">
                                          <p:val>
                                            <p:strVal val="0-#ppt_w/2"/>
                                          </p:val>
                                        </p:tav>
                                        <p:tav tm="100000">
                                          <p:val>
                                            <p:strVal val="#ppt_x"/>
                                          </p:val>
                                        </p:tav>
                                      </p:tavLst>
                                    </p:anim>
                                    <p:anim calcmode="lin" valueType="num">
                                      <p:cBhvr additive="base">
                                        <p:cTn id="51"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499"/>
                                          </p:stCondLst>
                                        </p:cTn>
                                        <p:tgtEl>
                                          <p:spTgt spid="645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nimBg="1"/>
      <p:bldP spid="64515" grpId="0" animBg="1" autoUpdateAnimBg="0"/>
      <p:bldP spid="64516" grpId="0" build="p" autoUpdateAnimBg="0"/>
      <p:bldP spid="64517" grpId="0" animBg="1" autoUpdateAnimBg="0"/>
      <p:bldP spid="64524"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WordArt 2"/>
          <p:cNvSpPr>
            <a:spLocks noChangeArrowheads="1" noChangeShapeType="1" noTextEdit="1"/>
          </p:cNvSpPr>
          <p:nvPr/>
        </p:nvSpPr>
        <p:spPr bwMode="auto">
          <a:xfrm>
            <a:off x="1066800" y="381000"/>
            <a:ext cx="7467600" cy="9906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3366"/>
                </a:solidFill>
                <a:effectLst>
                  <a:outerShdw dist="35921" dir="2700000" algn="ctr" rotWithShape="0">
                    <a:srgbClr val="990000"/>
                  </a:outerShdw>
                </a:effectLst>
                <a:latin typeface="Impact"/>
              </a:rPr>
              <a:t>Theatrical Conventions</a:t>
            </a:r>
          </a:p>
          <a:p>
            <a:pPr algn="ctr"/>
            <a:r>
              <a:rPr lang="en-US" sz="3600" kern="10">
                <a:ln w="19050">
                  <a:solidFill>
                    <a:srgbClr val="99CCFF"/>
                  </a:solidFill>
                  <a:round/>
                  <a:headEnd/>
                  <a:tailEnd/>
                </a:ln>
                <a:solidFill>
                  <a:srgbClr val="003366"/>
                </a:solidFill>
                <a:effectLst>
                  <a:outerShdw dist="35921" dir="2700000" algn="ctr" rotWithShape="0">
                    <a:srgbClr val="990000"/>
                  </a:outerShdw>
                </a:effectLst>
                <a:latin typeface="Impact"/>
              </a:rPr>
              <a:t>of Shakespeare's Theatre</a:t>
            </a:r>
          </a:p>
        </p:txBody>
      </p:sp>
      <p:sp>
        <p:nvSpPr>
          <p:cNvPr id="65539" name="Text Box 3"/>
          <p:cNvSpPr txBox="1">
            <a:spLocks noChangeArrowheads="1"/>
          </p:cNvSpPr>
          <p:nvPr/>
        </p:nvSpPr>
        <p:spPr bwMode="auto">
          <a:xfrm>
            <a:off x="1066800" y="1828800"/>
            <a:ext cx="7620000" cy="1084263"/>
          </a:xfrm>
          <a:prstGeom prst="rect">
            <a:avLst/>
          </a:prstGeom>
          <a:noFill/>
          <a:ln w="9525">
            <a:noFill/>
            <a:miter lim="800000"/>
            <a:headEnd/>
            <a:tailEnd/>
          </a:ln>
        </p:spPr>
        <p:txBody>
          <a:bodyPr>
            <a:spAutoFit/>
          </a:bodyPr>
          <a:lstStyle/>
          <a:p>
            <a:pPr>
              <a:spcBef>
                <a:spcPct val="50000"/>
              </a:spcBef>
              <a:buFont typeface="Wingdings" pitchFamily="2" charset="2"/>
              <a:buChar char="v"/>
            </a:pPr>
            <a:r>
              <a:rPr lang="en-US" sz="2600">
                <a:solidFill>
                  <a:srgbClr val="003366"/>
                </a:solidFill>
                <a:latin typeface="Times New Roman" pitchFamily="18" charset="0"/>
              </a:rPr>
              <a:t> </a:t>
            </a:r>
            <a:r>
              <a:rPr lang="en-US" sz="2600" b="1">
                <a:solidFill>
                  <a:srgbClr val="003366"/>
                </a:solidFill>
                <a:latin typeface="Times New Roman" pitchFamily="18" charset="0"/>
              </a:rPr>
              <a:t>Use of disguises/</a:t>
            </a:r>
          </a:p>
          <a:p>
            <a:pPr>
              <a:spcBef>
                <a:spcPct val="50000"/>
              </a:spcBef>
              <a:buFont typeface="Wingdings" pitchFamily="2" charset="2"/>
              <a:buNone/>
            </a:pPr>
            <a:r>
              <a:rPr lang="en-US" sz="2600" b="1">
                <a:solidFill>
                  <a:srgbClr val="003366"/>
                </a:solidFill>
                <a:latin typeface="Times New Roman" pitchFamily="18" charset="0"/>
              </a:rPr>
              <a:t>     mistaken identity</a:t>
            </a:r>
          </a:p>
        </p:txBody>
      </p:sp>
      <p:pic>
        <p:nvPicPr>
          <p:cNvPr id="65540" name="Picture 4" descr="j0354709"/>
          <p:cNvPicPr>
            <a:picLocks noChangeAspect="1" noChangeArrowheads="1" noCrop="1"/>
          </p:cNvPicPr>
          <p:nvPr/>
        </p:nvPicPr>
        <p:blipFill>
          <a:blip r:embed="rId2" cstate="print"/>
          <a:srcRect/>
          <a:stretch>
            <a:fillRect/>
          </a:stretch>
        </p:blipFill>
        <p:spPr bwMode="auto">
          <a:xfrm>
            <a:off x="4267200" y="1752600"/>
            <a:ext cx="931863" cy="1219200"/>
          </a:xfrm>
          <a:prstGeom prst="rect">
            <a:avLst/>
          </a:prstGeom>
          <a:noFill/>
          <a:ln w="9525">
            <a:noFill/>
            <a:miter lim="800000"/>
            <a:headEnd/>
            <a:tailEnd/>
          </a:ln>
        </p:spPr>
      </p:pic>
      <p:pic>
        <p:nvPicPr>
          <p:cNvPr id="65541" name="Picture 5" descr="PE02441_"/>
          <p:cNvPicPr>
            <a:picLocks noChangeAspect="1" noChangeArrowheads="1"/>
          </p:cNvPicPr>
          <p:nvPr/>
        </p:nvPicPr>
        <p:blipFill>
          <a:blip r:embed="rId3" cstate="print"/>
          <a:srcRect/>
          <a:stretch>
            <a:fillRect/>
          </a:stretch>
        </p:blipFill>
        <p:spPr bwMode="auto">
          <a:xfrm>
            <a:off x="4343400" y="4419600"/>
            <a:ext cx="1219200" cy="742950"/>
          </a:xfrm>
          <a:prstGeom prst="rect">
            <a:avLst/>
          </a:prstGeom>
          <a:noFill/>
          <a:ln w="9525">
            <a:noFill/>
            <a:miter lim="800000"/>
            <a:headEnd/>
            <a:tailEnd/>
          </a:ln>
        </p:spPr>
      </p:pic>
      <p:pic>
        <p:nvPicPr>
          <p:cNvPr id="65542" name="Picture 6" descr="AG00519_"/>
          <p:cNvPicPr>
            <a:picLocks noChangeAspect="1" noChangeArrowheads="1" noCrop="1"/>
          </p:cNvPicPr>
          <p:nvPr/>
        </p:nvPicPr>
        <p:blipFill>
          <a:blip r:embed="rId4" cstate="print"/>
          <a:srcRect/>
          <a:stretch>
            <a:fillRect/>
          </a:stretch>
        </p:blipFill>
        <p:spPr bwMode="auto">
          <a:xfrm>
            <a:off x="5257800" y="3276600"/>
            <a:ext cx="1295400" cy="796925"/>
          </a:xfrm>
          <a:prstGeom prst="rect">
            <a:avLst/>
          </a:prstGeom>
          <a:noFill/>
          <a:ln w="9525">
            <a:noFill/>
            <a:miter lim="800000"/>
            <a:headEnd/>
            <a:tailEnd/>
          </a:ln>
        </p:spPr>
      </p:pic>
      <p:pic>
        <p:nvPicPr>
          <p:cNvPr id="65543" name="Picture 7" descr="j0078843"/>
          <p:cNvPicPr>
            <a:picLocks noChangeAspect="1" noChangeArrowheads="1"/>
          </p:cNvPicPr>
          <p:nvPr/>
        </p:nvPicPr>
        <p:blipFill>
          <a:blip r:embed="rId5" cstate="print"/>
          <a:srcRect/>
          <a:stretch>
            <a:fillRect/>
          </a:stretch>
        </p:blipFill>
        <p:spPr bwMode="auto">
          <a:xfrm>
            <a:off x="4495800" y="5486400"/>
            <a:ext cx="1185863" cy="925513"/>
          </a:xfrm>
          <a:prstGeom prst="rect">
            <a:avLst/>
          </a:prstGeom>
          <a:noFill/>
          <a:ln w="9525">
            <a:noFill/>
            <a:miter lim="800000"/>
            <a:headEnd/>
            <a:tailEnd/>
          </a:ln>
        </p:spPr>
      </p:pic>
      <p:sp>
        <p:nvSpPr>
          <p:cNvPr id="65544" name="Rectangle 8"/>
          <p:cNvSpPr>
            <a:spLocks noChangeArrowheads="1"/>
          </p:cNvSpPr>
          <p:nvPr/>
        </p:nvSpPr>
        <p:spPr bwMode="auto">
          <a:xfrm>
            <a:off x="1066800" y="5334000"/>
            <a:ext cx="5095875" cy="1084263"/>
          </a:xfrm>
          <a:prstGeom prst="rect">
            <a:avLst/>
          </a:prstGeom>
          <a:noFill/>
          <a:ln w="9525">
            <a:noFill/>
            <a:miter lim="800000"/>
            <a:headEnd/>
            <a:tailEnd/>
          </a:ln>
        </p:spPr>
        <p:txBody>
          <a:bodyPr>
            <a:spAutoFit/>
          </a:bodyPr>
          <a:lstStyle/>
          <a:p>
            <a:pPr>
              <a:spcBef>
                <a:spcPct val="50000"/>
              </a:spcBef>
              <a:buFont typeface="Wingdings" pitchFamily="2" charset="2"/>
              <a:buChar char="v"/>
            </a:pPr>
            <a:r>
              <a:rPr lang="en-US" sz="2600" b="1">
                <a:solidFill>
                  <a:srgbClr val="003366"/>
                </a:solidFill>
                <a:latin typeface="Times New Roman" pitchFamily="18" charset="0"/>
              </a:rPr>
              <a:t> Multiple marriages </a:t>
            </a:r>
          </a:p>
          <a:p>
            <a:pPr>
              <a:spcBef>
                <a:spcPct val="50000"/>
              </a:spcBef>
              <a:buFont typeface="Wingdings" pitchFamily="2" charset="2"/>
              <a:buNone/>
            </a:pPr>
            <a:r>
              <a:rPr lang="en-US" sz="2600" b="1">
                <a:solidFill>
                  <a:srgbClr val="003366"/>
                </a:solidFill>
                <a:latin typeface="Times New Roman" pitchFamily="18" charset="0"/>
              </a:rPr>
              <a:t>    (in comedies)</a:t>
            </a:r>
          </a:p>
        </p:txBody>
      </p:sp>
      <p:sp>
        <p:nvSpPr>
          <p:cNvPr id="65545" name="Rectangle 9"/>
          <p:cNvSpPr>
            <a:spLocks noChangeArrowheads="1"/>
          </p:cNvSpPr>
          <p:nvPr/>
        </p:nvSpPr>
        <p:spPr bwMode="auto">
          <a:xfrm>
            <a:off x="1066800" y="4191000"/>
            <a:ext cx="5449888" cy="1114425"/>
          </a:xfrm>
          <a:prstGeom prst="rect">
            <a:avLst/>
          </a:prstGeom>
          <a:noFill/>
          <a:ln w="9525">
            <a:noFill/>
            <a:miter lim="800000"/>
            <a:headEnd/>
            <a:tailEnd/>
          </a:ln>
        </p:spPr>
        <p:txBody>
          <a:bodyPr>
            <a:spAutoFit/>
          </a:bodyPr>
          <a:lstStyle/>
          <a:p>
            <a:pPr>
              <a:spcBef>
                <a:spcPct val="50000"/>
              </a:spcBef>
              <a:buFont typeface="Wingdings" pitchFamily="2" charset="2"/>
              <a:buChar char="v"/>
            </a:pPr>
            <a:r>
              <a:rPr lang="en-US" sz="2800" b="1">
                <a:solidFill>
                  <a:srgbClr val="003366"/>
                </a:solidFill>
                <a:latin typeface="Times New Roman" pitchFamily="18" charset="0"/>
              </a:rPr>
              <a:t> </a:t>
            </a:r>
            <a:r>
              <a:rPr lang="en-US" sz="2600" b="1">
                <a:solidFill>
                  <a:srgbClr val="003366"/>
                </a:solidFill>
                <a:latin typeface="Times New Roman" pitchFamily="18" charset="0"/>
              </a:rPr>
              <a:t>Multiple murders </a:t>
            </a:r>
          </a:p>
          <a:p>
            <a:pPr>
              <a:spcBef>
                <a:spcPct val="50000"/>
              </a:spcBef>
              <a:buFont typeface="Wingdings" pitchFamily="2" charset="2"/>
              <a:buNone/>
            </a:pPr>
            <a:r>
              <a:rPr lang="en-US" sz="2600" b="1">
                <a:solidFill>
                  <a:srgbClr val="003366"/>
                </a:solidFill>
                <a:latin typeface="Times New Roman" pitchFamily="18" charset="0"/>
              </a:rPr>
              <a:t>    (in tragedies)</a:t>
            </a:r>
          </a:p>
        </p:txBody>
      </p:sp>
      <p:sp>
        <p:nvSpPr>
          <p:cNvPr id="65546" name="Rectangle 10"/>
          <p:cNvSpPr>
            <a:spLocks noChangeArrowheads="1"/>
          </p:cNvSpPr>
          <p:nvPr/>
        </p:nvSpPr>
        <p:spPr bwMode="auto">
          <a:xfrm>
            <a:off x="1066800" y="3048000"/>
            <a:ext cx="5105400" cy="1084263"/>
          </a:xfrm>
          <a:prstGeom prst="rect">
            <a:avLst/>
          </a:prstGeom>
          <a:noFill/>
          <a:ln w="9525">
            <a:noFill/>
            <a:miter lim="800000"/>
            <a:headEnd/>
            <a:tailEnd/>
          </a:ln>
        </p:spPr>
        <p:txBody>
          <a:bodyPr>
            <a:spAutoFit/>
          </a:bodyPr>
          <a:lstStyle/>
          <a:p>
            <a:pPr>
              <a:spcBef>
                <a:spcPct val="50000"/>
              </a:spcBef>
              <a:buFont typeface="Wingdings" pitchFamily="2" charset="2"/>
              <a:buChar char="v"/>
            </a:pPr>
            <a:r>
              <a:rPr lang="en-US" sz="2600" b="1">
                <a:solidFill>
                  <a:srgbClr val="003366"/>
                </a:solidFill>
                <a:latin typeface="Times New Roman" pitchFamily="18" charset="0"/>
              </a:rPr>
              <a:t> Last speaker—highest in     </a:t>
            </a:r>
          </a:p>
          <a:p>
            <a:pPr>
              <a:spcBef>
                <a:spcPct val="50000"/>
              </a:spcBef>
              <a:buFont typeface="Wingdings" pitchFamily="2" charset="2"/>
              <a:buNone/>
            </a:pPr>
            <a:r>
              <a:rPr lang="en-US" sz="2600" b="1">
                <a:solidFill>
                  <a:srgbClr val="003366"/>
                </a:solidFill>
                <a:latin typeface="Times New Roman" pitchFamily="18" charset="0"/>
              </a:rPr>
              <a:t>     rank (in tragedies)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5538"/>
                                        </p:tgtEl>
                                        <p:attrNameLst>
                                          <p:attrName>style.visibility</p:attrName>
                                        </p:attrNameLst>
                                      </p:cBhvr>
                                      <p:to>
                                        <p:strVal val="visible"/>
                                      </p:to>
                                    </p:set>
                                    <p:anim to="" calcmode="lin" valueType="num">
                                      <p:cBhvr>
                                        <p:cTn id="7" dur="1" fill="hold"/>
                                        <p:tgtEl>
                                          <p:spTgt spid="6553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65539"/>
                                        </p:tgtEl>
                                        <p:attrNameLst>
                                          <p:attrName>style.visibility</p:attrName>
                                        </p:attrNameLst>
                                      </p:cBhvr>
                                      <p:to>
                                        <p:strVal val="visible"/>
                                      </p:to>
                                    </p:set>
                                    <p:anim to="" calcmode="lin" valueType="num">
                                      <p:cBhvr>
                                        <p:cTn id="12" dur="1" fill="hold"/>
                                        <p:tgtEl>
                                          <p:spTgt spid="65539"/>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499"/>
                                          </p:stCondLst>
                                        </p:cTn>
                                        <p:tgtEl>
                                          <p:spTgt spid="65540"/>
                                        </p:tgtEl>
                                        <p:attrNameLst>
                                          <p:attrName>style.visibility</p:attrName>
                                        </p:attrNameLst>
                                      </p:cBhvr>
                                      <p:to>
                                        <p:strVal val="visible"/>
                                      </p:to>
                                    </p:set>
                                    <p:anim to="" calcmode="lin" valueType="num">
                                      <p:cBhvr>
                                        <p:cTn id="17" dur="1" fill="hold"/>
                                        <p:tgtEl>
                                          <p:spTgt spid="65540"/>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65546"/>
                                        </p:tgtEl>
                                        <p:attrNameLst>
                                          <p:attrName>style.visibility</p:attrName>
                                        </p:attrNameLst>
                                      </p:cBhvr>
                                      <p:to>
                                        <p:strVal val="visible"/>
                                      </p:to>
                                    </p:set>
                                    <p:anim to="" calcmode="lin" valueType="num">
                                      <p:cBhvr>
                                        <p:cTn id="22" dur="1" fill="hold"/>
                                        <p:tgtEl>
                                          <p:spTgt spid="65546"/>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499"/>
                                          </p:stCondLst>
                                        </p:cTn>
                                        <p:tgtEl>
                                          <p:spTgt spid="65542"/>
                                        </p:tgtEl>
                                        <p:attrNameLst>
                                          <p:attrName>style.visibility</p:attrName>
                                        </p:attrNameLst>
                                      </p:cBhvr>
                                      <p:to>
                                        <p:strVal val="visible"/>
                                      </p:to>
                                    </p:set>
                                    <p:anim to="" calcmode="lin" valueType="num">
                                      <p:cBhvr>
                                        <p:cTn id="27" dur="1" fill="hold"/>
                                        <p:tgtEl>
                                          <p:spTgt spid="65542"/>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65545"/>
                                        </p:tgtEl>
                                        <p:attrNameLst>
                                          <p:attrName>style.visibility</p:attrName>
                                        </p:attrNameLst>
                                      </p:cBhvr>
                                      <p:to>
                                        <p:strVal val="visible"/>
                                      </p:to>
                                    </p:set>
                                    <p:anim calcmode="lin" valueType="num">
                                      <p:cBhvr additive="base">
                                        <p:cTn id="32" dur="500" fill="hold"/>
                                        <p:tgtEl>
                                          <p:spTgt spid="65545"/>
                                        </p:tgtEl>
                                        <p:attrNameLst>
                                          <p:attrName>ppt_x</p:attrName>
                                        </p:attrNameLst>
                                      </p:cBhvr>
                                      <p:tavLst>
                                        <p:tav tm="0">
                                          <p:val>
                                            <p:strVal val="0-#ppt_w/2"/>
                                          </p:val>
                                        </p:tav>
                                        <p:tav tm="100000">
                                          <p:val>
                                            <p:strVal val="#ppt_x"/>
                                          </p:val>
                                        </p:tav>
                                      </p:tavLst>
                                    </p:anim>
                                    <p:anim calcmode="lin" valueType="num">
                                      <p:cBhvr additive="base">
                                        <p:cTn id="33" dur="500" fill="hold"/>
                                        <p:tgtEl>
                                          <p:spTgt spid="65545"/>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nodeType="clickEffect">
                                  <p:stCondLst>
                                    <p:cond delay="0"/>
                                  </p:stCondLst>
                                  <p:childTnLst>
                                    <p:set>
                                      <p:cBhvr>
                                        <p:cTn id="37" dur="1" fill="hold">
                                          <p:stCondLst>
                                            <p:cond delay="499"/>
                                          </p:stCondLst>
                                        </p:cTn>
                                        <p:tgtEl>
                                          <p:spTgt spid="65541"/>
                                        </p:tgtEl>
                                        <p:attrNameLst>
                                          <p:attrName>style.visibility</p:attrName>
                                        </p:attrNameLst>
                                      </p:cBhvr>
                                      <p:to>
                                        <p:strVal val="visible"/>
                                      </p:to>
                                    </p:set>
                                    <p:anim to="" calcmode="lin" valueType="num">
                                      <p:cBhvr>
                                        <p:cTn id="38" dur="1" fill="hold"/>
                                        <p:tgtEl>
                                          <p:spTgt spid="65541"/>
                                        </p:tgtEl>
                                        <p:attrNameLst>
                                          <p:attrName/>
                                        </p:attrNameLst>
                                      </p:cBhvr>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5544"/>
                                        </p:tgtEl>
                                        <p:attrNameLst>
                                          <p:attrName>style.visibility</p:attrName>
                                        </p:attrNameLst>
                                      </p:cBhvr>
                                      <p:to>
                                        <p:strVal val="visible"/>
                                      </p:to>
                                    </p:set>
                                    <p:anim calcmode="lin" valueType="num">
                                      <p:cBhvr additive="base">
                                        <p:cTn id="43" dur="500" fill="hold"/>
                                        <p:tgtEl>
                                          <p:spTgt spid="65544"/>
                                        </p:tgtEl>
                                        <p:attrNameLst>
                                          <p:attrName>ppt_x</p:attrName>
                                        </p:attrNameLst>
                                      </p:cBhvr>
                                      <p:tavLst>
                                        <p:tav tm="0">
                                          <p:val>
                                            <p:strVal val="0-#ppt_w/2"/>
                                          </p:val>
                                        </p:tav>
                                        <p:tav tm="100000">
                                          <p:val>
                                            <p:strVal val="#ppt_x"/>
                                          </p:val>
                                        </p:tav>
                                      </p:tavLst>
                                    </p:anim>
                                    <p:anim calcmode="lin" valueType="num">
                                      <p:cBhvr additive="base">
                                        <p:cTn id="44" dur="500" fill="hold"/>
                                        <p:tgtEl>
                                          <p:spTgt spid="65544"/>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4" presetClass="entr" presetSubtype="0" fill="hold" nodeType="clickEffect">
                                  <p:stCondLst>
                                    <p:cond delay="0"/>
                                  </p:stCondLst>
                                  <p:childTnLst>
                                    <p:set>
                                      <p:cBhvr>
                                        <p:cTn id="48" dur="1" fill="hold">
                                          <p:stCondLst>
                                            <p:cond delay="499"/>
                                          </p:stCondLst>
                                        </p:cTn>
                                        <p:tgtEl>
                                          <p:spTgt spid="65543"/>
                                        </p:tgtEl>
                                        <p:attrNameLst>
                                          <p:attrName>style.visibility</p:attrName>
                                        </p:attrNameLst>
                                      </p:cBhvr>
                                      <p:to>
                                        <p:strVal val="visible"/>
                                      </p:to>
                                    </p:set>
                                    <p:anim to="" calcmode="lin" valueType="num">
                                      <p:cBhvr>
                                        <p:cTn id="49" dur="1" fill="hold"/>
                                        <p:tgtEl>
                                          <p:spTgt spid="6554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nimBg="1"/>
      <p:bldP spid="65539" grpId="0" autoUpdateAnimBg="0"/>
      <p:bldP spid="65544" grpId="0" autoUpdateAnimBg="0"/>
      <p:bldP spid="65545" grpId="0" autoUpdateAnimBg="0"/>
      <p:bldP spid="65546"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457200"/>
            <a:ext cx="6553200" cy="646331"/>
          </a:xfrm>
          <a:prstGeom prst="rect">
            <a:avLst/>
          </a:prstGeom>
          <a:noFill/>
        </p:spPr>
        <p:txBody>
          <a:bodyPr wrap="square" rtlCol="0">
            <a:spAutoFit/>
          </a:bodyPr>
          <a:lstStyle/>
          <a:p>
            <a:pPr algn="ctr"/>
            <a:r>
              <a:rPr lang="en-US" sz="3600" dirty="0" smtClean="0"/>
              <a:t>Final Note!</a:t>
            </a:r>
            <a:endParaRPr lang="en-US" sz="3600" dirty="0"/>
          </a:p>
        </p:txBody>
      </p:sp>
      <p:sp>
        <p:nvSpPr>
          <p:cNvPr id="3" name="TextBox 2"/>
          <p:cNvSpPr txBox="1"/>
          <p:nvPr/>
        </p:nvSpPr>
        <p:spPr>
          <a:xfrm>
            <a:off x="304800" y="1219200"/>
            <a:ext cx="8229600" cy="1815882"/>
          </a:xfrm>
          <a:prstGeom prst="rect">
            <a:avLst/>
          </a:prstGeom>
          <a:noFill/>
        </p:spPr>
        <p:txBody>
          <a:bodyPr wrap="square" rtlCol="0">
            <a:spAutoFit/>
          </a:bodyPr>
          <a:lstStyle/>
          <a:p>
            <a:r>
              <a:rPr lang="en-US" sz="2800" dirty="0" smtClean="0"/>
              <a:t>While we may no very little about Shakespeare, we have a wealth of knowledge of his greatest gift to humanity—his writings! How will Shakespeare touch your life? </a:t>
            </a:r>
            <a:endParaRPr lang="en-US" sz="2800" dirty="0"/>
          </a:p>
        </p:txBody>
      </p:sp>
      <p:pic>
        <p:nvPicPr>
          <p:cNvPr id="4098" name="Picture 2" descr="C:\Users\Jasonn\Desktop\Shakespeare jpegs\hamlet skull.jpg"/>
          <p:cNvPicPr>
            <a:picLocks noChangeAspect="1" noChangeArrowheads="1"/>
          </p:cNvPicPr>
          <p:nvPr/>
        </p:nvPicPr>
        <p:blipFill>
          <a:blip r:embed="rId2" cstate="print"/>
          <a:srcRect/>
          <a:stretch>
            <a:fillRect/>
          </a:stretch>
        </p:blipFill>
        <p:spPr bwMode="auto">
          <a:xfrm>
            <a:off x="3124200" y="2895600"/>
            <a:ext cx="3657600" cy="3225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Goals</a:t>
            </a:r>
            <a:endParaRPr lang="en-US" dirty="0"/>
          </a:p>
        </p:txBody>
      </p:sp>
      <p:sp>
        <p:nvSpPr>
          <p:cNvPr id="3" name="Content Placeholder 2"/>
          <p:cNvSpPr>
            <a:spLocks noGrp="1"/>
          </p:cNvSpPr>
          <p:nvPr>
            <p:ph sz="quarter" idx="1"/>
          </p:nvPr>
        </p:nvSpPr>
        <p:spPr/>
        <p:txBody>
          <a:bodyPr/>
          <a:lstStyle/>
          <a:p>
            <a:r>
              <a:rPr lang="en-US" dirty="0" smtClean="0"/>
              <a:t>Understand </a:t>
            </a:r>
            <a:r>
              <a:rPr lang="en-US" dirty="0" smtClean="0"/>
              <a:t>differences and similarities between Greek and Elizabethan drama</a:t>
            </a:r>
          </a:p>
          <a:p>
            <a:r>
              <a:rPr lang="en-US" dirty="0" smtClean="0"/>
              <a:t>Gain a fuller understanding of Shakespeare’s works and accomplishments</a:t>
            </a:r>
          </a:p>
          <a:p>
            <a:r>
              <a:rPr lang="en-US" dirty="0" smtClean="0"/>
              <a:t>Understand the historical information that explains what we know about Shakespeare</a:t>
            </a:r>
          </a:p>
          <a:p>
            <a:r>
              <a:rPr lang="en-US" dirty="0" smtClean="0"/>
              <a:t>Understand the difference between a soliloquy, a sonnet, and an aside.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Sonnet – A fourteen line poem written with certain beats and syllables that deal with various topics and ideas such as love and death. (Shakespeare wrote 154 of them). </a:t>
            </a:r>
          </a:p>
          <a:p>
            <a:endParaRPr lang="en-US" dirty="0" smtClean="0"/>
          </a:p>
          <a:p>
            <a:r>
              <a:rPr lang="en-US" dirty="0" smtClean="0"/>
              <a:t>Soliloquy – When an actor talks out their thoughts. Only the actor speaking can hear his/her own thoughts, even if other people are standing next to the actor. </a:t>
            </a:r>
          </a:p>
          <a:p>
            <a:endParaRPr lang="en-US" dirty="0" smtClean="0"/>
          </a:p>
          <a:p>
            <a:r>
              <a:rPr lang="en-US" dirty="0" smtClean="0"/>
              <a:t>Aside - </a:t>
            </a:r>
            <a:r>
              <a:rPr lang="en-US" dirty="0" smtClean="0"/>
              <a:t>A remark by a character in a play intended to be heard by the audience but not by the other characters</a:t>
            </a:r>
            <a:r>
              <a:rPr lang="en-US" dirty="0" smtClean="0"/>
              <a:t>. (Shakespeare used this technique constantly).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Was Shakespeare </a:t>
            </a:r>
            <a:endParaRPr lang="en-US" dirty="0"/>
          </a:p>
        </p:txBody>
      </p:sp>
      <p:pic>
        <p:nvPicPr>
          <p:cNvPr id="4" name="Content Placeholder 3" descr="question mark.jpg"/>
          <p:cNvPicPr>
            <a:picLocks noGrp="1" noChangeAspect="1"/>
          </p:cNvPicPr>
          <p:nvPr>
            <p:ph sz="quarter" idx="1"/>
          </p:nvPr>
        </p:nvPicPr>
        <p:blipFill>
          <a:blip r:embed="rId2" cstate="print"/>
          <a:stretch>
            <a:fillRect/>
          </a:stretch>
        </p:blipFill>
        <p:spPr>
          <a:xfrm>
            <a:off x="2743200" y="2133600"/>
            <a:ext cx="3532981" cy="3486083"/>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Sure What He Looks Like</a:t>
            </a:r>
            <a:endParaRPr lang="en-US" dirty="0"/>
          </a:p>
        </p:txBody>
      </p:sp>
      <p:sp>
        <p:nvSpPr>
          <p:cNvPr id="3" name="Content Placeholder 2"/>
          <p:cNvSpPr>
            <a:spLocks noGrp="1"/>
          </p:cNvSpPr>
          <p:nvPr>
            <p:ph sz="quarter" idx="1"/>
          </p:nvPr>
        </p:nvSpPr>
        <p:spPr>
          <a:xfrm>
            <a:off x="301752" y="1527048"/>
            <a:ext cx="4727448" cy="5026152"/>
          </a:xfrm>
        </p:spPr>
        <p:txBody>
          <a:bodyPr>
            <a:normAutofit fontScale="92500" lnSpcReduction="20000"/>
          </a:bodyPr>
          <a:lstStyle/>
          <a:p>
            <a:r>
              <a:rPr lang="en-US" dirty="0" smtClean="0"/>
              <a:t>No information about his childhood</a:t>
            </a:r>
          </a:p>
          <a:p>
            <a:r>
              <a:rPr lang="en-US" dirty="0" smtClean="0"/>
              <a:t>No information about his person, other than his marriage </a:t>
            </a:r>
            <a:r>
              <a:rPr lang="en-US" dirty="0" err="1" smtClean="0"/>
              <a:t>lisence</a:t>
            </a:r>
            <a:r>
              <a:rPr lang="en-US" dirty="0" smtClean="0"/>
              <a:t>, grave stone epithet, court documents, business contracts, and property deeds. </a:t>
            </a:r>
          </a:p>
          <a:p>
            <a:r>
              <a:rPr lang="en-US" dirty="0" smtClean="0"/>
              <a:t>We only have three paintings of Shakespeare, and we aren’t sure if any of them are really him. </a:t>
            </a:r>
          </a:p>
          <a:p>
            <a:r>
              <a:rPr lang="en-US" dirty="0" smtClean="0"/>
              <a:t>Born in Stratford, England in 1564 and died in 1616. </a:t>
            </a:r>
          </a:p>
          <a:p>
            <a:endParaRPr lang="en-US" dirty="0"/>
          </a:p>
        </p:txBody>
      </p:sp>
      <p:pic>
        <p:nvPicPr>
          <p:cNvPr id="1026" name="Picture 2" descr="C:\Users\Jasonn\Desktop\Shakespeare jpegs\shSoest2.jpg"/>
          <p:cNvPicPr>
            <a:picLocks noChangeAspect="1" noChangeArrowheads="1"/>
          </p:cNvPicPr>
          <p:nvPr/>
        </p:nvPicPr>
        <p:blipFill>
          <a:blip r:embed="rId2" cstate="print"/>
          <a:srcRect/>
          <a:stretch>
            <a:fillRect/>
          </a:stretch>
        </p:blipFill>
        <p:spPr bwMode="auto">
          <a:xfrm>
            <a:off x="4800600" y="1676400"/>
            <a:ext cx="1930400" cy="2489200"/>
          </a:xfrm>
          <a:prstGeom prst="rect">
            <a:avLst/>
          </a:prstGeom>
          <a:noFill/>
        </p:spPr>
      </p:pic>
      <p:pic>
        <p:nvPicPr>
          <p:cNvPr id="1027" name="Picture 3" descr="C:\Users\Jasonn\Desktop\Shakespeare jpegs\SANDERS2s.jpg"/>
          <p:cNvPicPr>
            <a:picLocks noChangeAspect="1" noChangeArrowheads="1"/>
          </p:cNvPicPr>
          <p:nvPr/>
        </p:nvPicPr>
        <p:blipFill>
          <a:blip r:embed="rId3" cstate="print"/>
          <a:srcRect/>
          <a:stretch>
            <a:fillRect/>
          </a:stretch>
        </p:blipFill>
        <p:spPr bwMode="auto">
          <a:xfrm>
            <a:off x="6753071" y="1676401"/>
            <a:ext cx="1933729" cy="2513586"/>
          </a:xfrm>
          <a:prstGeom prst="rect">
            <a:avLst/>
          </a:prstGeom>
          <a:noFill/>
        </p:spPr>
      </p:pic>
      <p:pic>
        <p:nvPicPr>
          <p:cNvPr id="1028" name="Picture 4" descr="C:\Users\Jasonn\Desktop\Shakespeare jpegs\cobbe_portrait.jpg"/>
          <p:cNvPicPr>
            <a:picLocks noChangeAspect="1" noChangeArrowheads="1"/>
          </p:cNvPicPr>
          <p:nvPr/>
        </p:nvPicPr>
        <p:blipFill>
          <a:blip r:embed="rId4" cstate="print"/>
          <a:srcRect/>
          <a:stretch>
            <a:fillRect/>
          </a:stretch>
        </p:blipFill>
        <p:spPr bwMode="auto">
          <a:xfrm>
            <a:off x="4800600" y="4191000"/>
            <a:ext cx="1905000" cy="2324100"/>
          </a:xfrm>
          <a:prstGeom prst="rect">
            <a:avLst/>
          </a:prstGeom>
          <a:noFill/>
        </p:spPr>
      </p:pic>
      <p:pic>
        <p:nvPicPr>
          <p:cNvPr id="1029" name="Picture 5" descr="C:\Users\Jasonn\Desktop\Shakespeare jpegs\bust.jpg"/>
          <p:cNvPicPr>
            <a:picLocks noChangeAspect="1" noChangeArrowheads="1"/>
          </p:cNvPicPr>
          <p:nvPr/>
        </p:nvPicPr>
        <p:blipFill>
          <a:blip r:embed="rId5" cstate="print"/>
          <a:srcRect/>
          <a:stretch>
            <a:fillRect/>
          </a:stretch>
        </p:blipFill>
        <p:spPr bwMode="auto">
          <a:xfrm>
            <a:off x="6705600" y="4191000"/>
            <a:ext cx="1981200" cy="236537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Multitasking Master</a:t>
            </a:r>
            <a:endParaRPr lang="en-US" dirty="0"/>
          </a:p>
        </p:txBody>
      </p:sp>
      <p:sp>
        <p:nvSpPr>
          <p:cNvPr id="3" name="Content Placeholder 2"/>
          <p:cNvSpPr>
            <a:spLocks noGrp="1"/>
          </p:cNvSpPr>
          <p:nvPr>
            <p:ph sz="quarter" idx="1"/>
          </p:nvPr>
        </p:nvSpPr>
        <p:spPr>
          <a:xfrm>
            <a:off x="301752" y="1527048"/>
            <a:ext cx="4041648" cy="4572000"/>
          </a:xfrm>
        </p:spPr>
        <p:txBody>
          <a:bodyPr/>
          <a:lstStyle/>
          <a:p>
            <a:r>
              <a:rPr lang="en-US" dirty="0" smtClean="0"/>
              <a:t>Wrote 37 plays</a:t>
            </a:r>
          </a:p>
          <a:p>
            <a:r>
              <a:rPr lang="en-US" dirty="0" smtClean="0"/>
              <a:t>154 sonnets</a:t>
            </a:r>
          </a:p>
          <a:p>
            <a:r>
              <a:rPr lang="en-US" dirty="0" smtClean="0"/>
              <a:t>Several businesses </a:t>
            </a:r>
          </a:p>
          <a:p>
            <a:r>
              <a:rPr lang="en-US" dirty="0" smtClean="0"/>
              <a:t>Husband and father of three children. </a:t>
            </a:r>
            <a:endParaRPr lang="en-US" dirty="0"/>
          </a:p>
        </p:txBody>
      </p:sp>
      <p:pic>
        <p:nvPicPr>
          <p:cNvPr id="2050" name="Picture 2" descr="C:\Users\Jasonn\Desktop\Shakespeare jpegs\mutlitasking.jpg"/>
          <p:cNvPicPr>
            <a:picLocks noChangeAspect="1" noChangeArrowheads="1"/>
          </p:cNvPicPr>
          <p:nvPr/>
        </p:nvPicPr>
        <p:blipFill>
          <a:blip r:embed="rId2" cstate="print"/>
          <a:srcRect/>
          <a:stretch>
            <a:fillRect/>
          </a:stretch>
        </p:blipFill>
        <p:spPr bwMode="auto">
          <a:xfrm>
            <a:off x="4572000" y="1639209"/>
            <a:ext cx="4114799" cy="455912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Did I Mention He Was Also an Actor?</a:t>
            </a:r>
            <a:endParaRPr lang="en-US" dirty="0"/>
          </a:p>
        </p:txBody>
      </p:sp>
      <p:sp>
        <p:nvSpPr>
          <p:cNvPr id="3" name="Content Placeholder 2"/>
          <p:cNvSpPr>
            <a:spLocks noGrp="1"/>
          </p:cNvSpPr>
          <p:nvPr>
            <p:ph sz="quarter" idx="1"/>
          </p:nvPr>
        </p:nvSpPr>
        <p:spPr>
          <a:xfrm>
            <a:off x="301752" y="1527048"/>
            <a:ext cx="3965448" cy="4572000"/>
          </a:xfrm>
        </p:spPr>
        <p:txBody>
          <a:bodyPr/>
          <a:lstStyle/>
          <a:p>
            <a:r>
              <a:rPr lang="en-US" dirty="0" smtClean="0"/>
              <a:t>Did not take up large parts</a:t>
            </a:r>
          </a:p>
          <a:p>
            <a:r>
              <a:rPr lang="en-US" dirty="0" smtClean="0"/>
              <a:t>Played the ghost in Hamlet</a:t>
            </a:r>
          </a:p>
          <a:p>
            <a:r>
              <a:rPr lang="en-US" dirty="0" smtClean="0"/>
              <a:t>Acted in other playwright’s plays</a:t>
            </a:r>
          </a:p>
          <a:p>
            <a:r>
              <a:rPr lang="en-US" dirty="0" smtClean="0"/>
              <a:t>Performed for both Queen Elizabeth and James I (King James Bible)</a:t>
            </a:r>
          </a:p>
          <a:p>
            <a:endParaRPr lang="en-US" dirty="0"/>
          </a:p>
        </p:txBody>
      </p:sp>
      <p:pic>
        <p:nvPicPr>
          <p:cNvPr id="3074" name="Picture 2" descr="C:\Users\Jasonn\Desktop\Shakespeare jpegs\actor.jpg"/>
          <p:cNvPicPr>
            <a:picLocks noChangeAspect="1" noChangeArrowheads="1"/>
          </p:cNvPicPr>
          <p:nvPr/>
        </p:nvPicPr>
        <p:blipFill>
          <a:blip r:embed="rId2" cstate="print"/>
          <a:srcRect/>
          <a:stretch>
            <a:fillRect/>
          </a:stretch>
        </p:blipFill>
        <p:spPr bwMode="auto">
          <a:xfrm>
            <a:off x="4495800" y="1676400"/>
            <a:ext cx="4426679" cy="3581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Greek Drama/Elizabethan Drama</a:t>
            </a:r>
            <a:endParaRPr lang="en-US" dirty="0"/>
          </a:p>
        </p:txBody>
      </p:sp>
      <p:graphicFrame>
        <p:nvGraphicFramePr>
          <p:cNvPr id="4" name="Content Placeholder 3"/>
          <p:cNvGraphicFramePr>
            <a:graphicFrameLocks noGrp="1"/>
          </p:cNvGraphicFramePr>
          <p:nvPr>
            <p:ph sz="quarter" idx="1"/>
          </p:nvPr>
        </p:nvGraphicFramePr>
        <p:xfrm>
          <a:off x="301625" y="1527175"/>
          <a:ext cx="8385174" cy="5120640"/>
        </p:xfrm>
        <a:graphic>
          <a:graphicData uri="http://schemas.openxmlformats.org/drawingml/2006/table">
            <a:tbl>
              <a:tblPr firstRow="1" bandRow="1">
                <a:tableStyleId>{5C22544A-7EE6-4342-B048-85BDC9FD1C3A}</a:tableStyleId>
              </a:tblPr>
              <a:tblGrid>
                <a:gridCol w="2795058"/>
                <a:gridCol w="2795058"/>
                <a:gridCol w="2795058"/>
              </a:tblGrid>
              <a:tr h="323489">
                <a:tc>
                  <a:txBody>
                    <a:bodyPr/>
                    <a:lstStyle/>
                    <a:p>
                      <a:pPr algn="ctr"/>
                      <a:r>
                        <a:rPr lang="en-US" dirty="0" smtClean="0"/>
                        <a:t>Greek</a:t>
                      </a:r>
                      <a:r>
                        <a:rPr lang="en-US" baseline="0" dirty="0" smtClean="0"/>
                        <a:t> Theater</a:t>
                      </a:r>
                      <a:endParaRPr lang="en-US" dirty="0"/>
                    </a:p>
                  </a:txBody>
                  <a:tcPr/>
                </a:tc>
                <a:tc>
                  <a:txBody>
                    <a:bodyPr/>
                    <a:lstStyle/>
                    <a:p>
                      <a:pPr algn="ctr"/>
                      <a:r>
                        <a:rPr lang="en-US" dirty="0" smtClean="0"/>
                        <a:t>Both</a:t>
                      </a:r>
                      <a:endParaRPr lang="en-US" dirty="0"/>
                    </a:p>
                  </a:txBody>
                  <a:tcPr/>
                </a:tc>
                <a:tc>
                  <a:txBody>
                    <a:bodyPr/>
                    <a:lstStyle/>
                    <a:p>
                      <a:pPr algn="ctr"/>
                      <a:r>
                        <a:rPr lang="en-US" dirty="0" smtClean="0"/>
                        <a:t>Elizabethan</a:t>
                      </a:r>
                      <a:r>
                        <a:rPr lang="en-US" baseline="0" dirty="0" smtClean="0"/>
                        <a:t> Theater</a:t>
                      </a:r>
                      <a:endParaRPr lang="en-US" dirty="0"/>
                    </a:p>
                  </a:txBody>
                  <a:tcPr/>
                </a:tc>
              </a:tr>
              <a:tr h="4626336">
                <a:tc>
                  <a:txBody>
                    <a:bodyPr/>
                    <a:lstStyle/>
                    <a:p>
                      <a:pPr>
                        <a:buFont typeface="Arial" pitchFamily="34" charset="0"/>
                        <a:buChar char="•"/>
                      </a:pPr>
                      <a:r>
                        <a:rPr lang="en-US" dirty="0" smtClean="0"/>
                        <a:t>Story took place in a single day</a:t>
                      </a:r>
                    </a:p>
                    <a:p>
                      <a:pPr>
                        <a:buFont typeface="Arial" pitchFamily="34" charset="0"/>
                        <a:buChar char="•"/>
                      </a:pPr>
                      <a:endParaRPr lang="en-US" dirty="0" smtClean="0"/>
                    </a:p>
                    <a:p>
                      <a:pPr>
                        <a:buFont typeface="Arial" pitchFamily="34" charset="0"/>
                        <a:buChar char="•"/>
                      </a:pPr>
                      <a:r>
                        <a:rPr lang="en-US" dirty="0" smtClean="0"/>
                        <a:t>Single plot line</a:t>
                      </a:r>
                    </a:p>
                    <a:p>
                      <a:pPr>
                        <a:buFont typeface="Arial" pitchFamily="34" charset="0"/>
                        <a:buChar char="•"/>
                      </a:pPr>
                      <a:endParaRPr lang="en-US" dirty="0" smtClean="0"/>
                    </a:p>
                    <a:p>
                      <a:pPr>
                        <a:buFont typeface="Arial" pitchFamily="34" charset="0"/>
                        <a:buChar char="•"/>
                      </a:pPr>
                      <a:r>
                        <a:rPr lang="en-US" dirty="0" smtClean="0"/>
                        <a:t>Tragedies centered around Kings and Gods</a:t>
                      </a:r>
                    </a:p>
                    <a:p>
                      <a:pPr>
                        <a:buFont typeface="Arial" pitchFamily="34" charset="0"/>
                        <a:buChar char="•"/>
                      </a:pPr>
                      <a:endParaRPr lang="en-US" dirty="0" smtClean="0"/>
                    </a:p>
                    <a:p>
                      <a:pPr>
                        <a:buFont typeface="Arial" pitchFamily="34" charset="0"/>
                        <a:buChar char="•"/>
                      </a:pPr>
                      <a:r>
                        <a:rPr lang="en-US" dirty="0" smtClean="0"/>
                        <a:t>Chorus</a:t>
                      </a:r>
                    </a:p>
                    <a:p>
                      <a:pPr>
                        <a:buFont typeface="Arial" pitchFamily="34" charset="0"/>
                        <a:buChar char="•"/>
                      </a:pPr>
                      <a:endParaRPr lang="en-US" dirty="0" smtClean="0"/>
                    </a:p>
                    <a:p>
                      <a:pPr>
                        <a:buFont typeface="Arial" pitchFamily="34" charset="0"/>
                        <a:buChar char="•"/>
                      </a:pPr>
                      <a:r>
                        <a:rPr lang="en-US" dirty="0" smtClean="0"/>
                        <a:t>Outdoor theater</a:t>
                      </a:r>
                    </a:p>
                    <a:p>
                      <a:pPr>
                        <a:buFont typeface="Arial" pitchFamily="34" charset="0"/>
                        <a:buChar char="•"/>
                      </a:pPr>
                      <a:endParaRPr lang="en-US" dirty="0" smtClean="0"/>
                    </a:p>
                    <a:p>
                      <a:pPr>
                        <a:buFont typeface="Arial" pitchFamily="34" charset="0"/>
                        <a:buChar char="•"/>
                      </a:pPr>
                      <a:r>
                        <a:rPr lang="en-US" dirty="0" smtClean="0"/>
                        <a:t>Maximum of four actors on stage</a:t>
                      </a:r>
                    </a:p>
                    <a:p>
                      <a:pPr>
                        <a:buFont typeface="Arial" pitchFamily="34" charset="0"/>
                        <a:buChar char="•"/>
                      </a:pPr>
                      <a:endParaRPr lang="en-US" dirty="0" smtClean="0"/>
                    </a:p>
                    <a:p>
                      <a:pPr>
                        <a:buFont typeface="Arial" pitchFamily="34" charset="0"/>
                        <a:buChar char="•"/>
                      </a:pPr>
                      <a:r>
                        <a:rPr lang="en-US" dirty="0" smtClean="0"/>
                        <a:t>All actors wore masks</a:t>
                      </a:r>
                    </a:p>
                    <a:p>
                      <a:pPr>
                        <a:buFont typeface="Arial" pitchFamily="34" charset="0"/>
                        <a:buChar char="•"/>
                      </a:pPr>
                      <a:endParaRPr lang="en-US" dirty="0" smtClean="0"/>
                    </a:p>
                  </a:txBody>
                  <a:tcPr/>
                </a:tc>
                <a:tc>
                  <a:txBody>
                    <a:bodyPr/>
                    <a:lstStyle/>
                    <a:p>
                      <a:pPr>
                        <a:buFont typeface="Arial" pitchFamily="34" charset="0"/>
                        <a:buChar char="•"/>
                      </a:pPr>
                      <a:r>
                        <a:rPr lang="en-US" dirty="0" smtClean="0"/>
                        <a:t>Complex stories</a:t>
                      </a:r>
                    </a:p>
                    <a:p>
                      <a:endParaRPr lang="en-US" dirty="0" smtClean="0"/>
                    </a:p>
                    <a:p>
                      <a:endParaRPr lang="en-US" dirty="0" smtClean="0"/>
                    </a:p>
                    <a:p>
                      <a:pPr>
                        <a:buFont typeface="Arial" pitchFamily="34" charset="0"/>
                        <a:buChar char="•"/>
                      </a:pPr>
                      <a:r>
                        <a:rPr lang="en-US" dirty="0" smtClean="0"/>
                        <a:t>Had plots</a:t>
                      </a:r>
                    </a:p>
                    <a:p>
                      <a:endParaRPr lang="en-US" dirty="0" smtClean="0"/>
                    </a:p>
                    <a:p>
                      <a:pPr>
                        <a:buFont typeface="Arial" pitchFamily="34" charset="0"/>
                        <a:buChar char="•"/>
                      </a:pPr>
                      <a:r>
                        <a:rPr lang="en-US" dirty="0" smtClean="0"/>
                        <a:t>Staged</a:t>
                      </a:r>
                      <a:r>
                        <a:rPr lang="en-US" baseline="0" dirty="0" smtClean="0"/>
                        <a:t> tragedies </a:t>
                      </a:r>
                    </a:p>
                    <a:p>
                      <a:pPr>
                        <a:buFont typeface="Arial" pitchFamily="34" charset="0"/>
                        <a:buChar char="•"/>
                      </a:pPr>
                      <a:endParaRPr lang="en-US" baseline="0" dirty="0" smtClean="0"/>
                    </a:p>
                    <a:p>
                      <a:pPr>
                        <a:buFont typeface="Arial" pitchFamily="34" charset="0"/>
                        <a:buChar char="•"/>
                      </a:pPr>
                      <a:endParaRPr lang="en-US" baseline="0" dirty="0" smtClean="0"/>
                    </a:p>
                    <a:p>
                      <a:pPr>
                        <a:buFont typeface="Arial" pitchFamily="34" charset="0"/>
                        <a:buChar char="•"/>
                      </a:pPr>
                      <a:r>
                        <a:rPr lang="en-US" baseline="0" dirty="0" smtClean="0"/>
                        <a:t>People spoke to audience</a:t>
                      </a:r>
                    </a:p>
                    <a:p>
                      <a:pPr>
                        <a:buFont typeface="Arial" pitchFamily="34" charset="0"/>
                        <a:buChar char="•"/>
                      </a:pPr>
                      <a:endParaRPr lang="en-US" baseline="0" dirty="0" smtClean="0"/>
                    </a:p>
                    <a:p>
                      <a:pPr>
                        <a:buFont typeface="Arial" pitchFamily="34" charset="0"/>
                        <a:buChar char="•"/>
                      </a:pPr>
                      <a:r>
                        <a:rPr lang="en-US" baseline="0" dirty="0" smtClean="0"/>
                        <a:t>Amphitheater </a:t>
                      </a:r>
                    </a:p>
                    <a:p>
                      <a:pPr>
                        <a:buFont typeface="Arial" pitchFamily="34" charset="0"/>
                        <a:buChar char="•"/>
                      </a:pPr>
                      <a:endParaRPr lang="en-US" baseline="0" dirty="0" smtClean="0"/>
                    </a:p>
                    <a:p>
                      <a:pPr>
                        <a:buFont typeface="Arial" pitchFamily="34" charset="0"/>
                        <a:buChar char="•"/>
                      </a:pPr>
                      <a:r>
                        <a:rPr lang="en-US" baseline="0" dirty="0" smtClean="0"/>
                        <a:t>Actors on stage</a:t>
                      </a:r>
                    </a:p>
                    <a:p>
                      <a:pPr>
                        <a:buFont typeface="Arial" pitchFamily="34" charset="0"/>
                        <a:buNone/>
                      </a:pPr>
                      <a:endParaRPr lang="en-US" baseline="0" dirty="0" smtClean="0"/>
                    </a:p>
                    <a:p>
                      <a:pPr>
                        <a:buFont typeface="Arial" pitchFamily="34" charset="0"/>
                        <a:buChar char="•"/>
                      </a:pPr>
                      <a:r>
                        <a:rPr lang="en-US" baseline="0" dirty="0" smtClean="0"/>
                        <a:t>Disguises </a:t>
                      </a:r>
                      <a:endParaRPr lang="en-US" dirty="0"/>
                    </a:p>
                  </a:txBody>
                  <a:tcPr/>
                </a:tc>
                <a:tc>
                  <a:txBody>
                    <a:bodyPr/>
                    <a:lstStyle/>
                    <a:p>
                      <a:pPr>
                        <a:buFont typeface="Arial" pitchFamily="34" charset="0"/>
                        <a:buChar char="•"/>
                      </a:pPr>
                      <a:r>
                        <a:rPr lang="en-US" dirty="0" smtClean="0"/>
                        <a:t>Story took place over a</a:t>
                      </a:r>
                      <a:r>
                        <a:rPr lang="en-US" baseline="0" dirty="0" smtClean="0"/>
                        <a:t> longer period of time</a:t>
                      </a:r>
                    </a:p>
                    <a:p>
                      <a:pPr>
                        <a:buFont typeface="Arial" pitchFamily="34" charset="0"/>
                        <a:buChar char="•"/>
                      </a:pPr>
                      <a:endParaRPr lang="en-US" baseline="0" dirty="0" smtClean="0"/>
                    </a:p>
                    <a:p>
                      <a:pPr>
                        <a:buFont typeface="Arial" pitchFamily="34" charset="0"/>
                        <a:buChar char="•"/>
                      </a:pPr>
                      <a:r>
                        <a:rPr lang="en-US" baseline="0" dirty="0" smtClean="0"/>
                        <a:t>Sub plots</a:t>
                      </a:r>
                    </a:p>
                    <a:p>
                      <a:pPr>
                        <a:buFont typeface="Arial" pitchFamily="34" charset="0"/>
                        <a:buChar char="•"/>
                      </a:pPr>
                      <a:endParaRPr lang="en-US" baseline="0" dirty="0" smtClean="0"/>
                    </a:p>
                    <a:p>
                      <a:pPr>
                        <a:buFont typeface="Arial" pitchFamily="34" charset="0"/>
                        <a:buChar char="•"/>
                      </a:pPr>
                      <a:r>
                        <a:rPr lang="en-US" baseline="0" dirty="0" smtClean="0"/>
                        <a:t>Tragedies focused on Kings and Nobles. </a:t>
                      </a:r>
                    </a:p>
                    <a:p>
                      <a:pPr>
                        <a:buFont typeface="Arial" pitchFamily="34" charset="0"/>
                        <a:buChar char="•"/>
                      </a:pPr>
                      <a:endParaRPr lang="en-US" baseline="0" dirty="0" smtClean="0"/>
                    </a:p>
                    <a:p>
                      <a:pPr>
                        <a:buFont typeface="Arial" pitchFamily="34" charset="0"/>
                        <a:buChar char="•"/>
                      </a:pPr>
                      <a:r>
                        <a:rPr lang="en-US" baseline="0" dirty="0" smtClean="0"/>
                        <a:t>Soliloquies and asides </a:t>
                      </a:r>
                    </a:p>
                    <a:p>
                      <a:pPr>
                        <a:buFont typeface="Arial" pitchFamily="34" charset="0"/>
                        <a:buChar char="•"/>
                      </a:pPr>
                      <a:endParaRPr lang="en-US" baseline="0" dirty="0" smtClean="0"/>
                    </a:p>
                    <a:p>
                      <a:pPr>
                        <a:buFont typeface="Arial" pitchFamily="34" charset="0"/>
                        <a:buChar char="•"/>
                      </a:pPr>
                      <a:r>
                        <a:rPr lang="en-US" dirty="0" smtClean="0"/>
                        <a:t> Indoor</a:t>
                      </a:r>
                      <a:r>
                        <a:rPr lang="en-US" baseline="0" dirty="0" smtClean="0"/>
                        <a:t> theater</a:t>
                      </a:r>
                    </a:p>
                    <a:p>
                      <a:pPr>
                        <a:buFont typeface="Arial" pitchFamily="34" charset="0"/>
                        <a:buChar char="•"/>
                      </a:pPr>
                      <a:endParaRPr lang="en-US" baseline="0" dirty="0" smtClean="0"/>
                    </a:p>
                    <a:p>
                      <a:pPr>
                        <a:buFont typeface="Arial" pitchFamily="34" charset="0"/>
                        <a:buChar char="•"/>
                      </a:pPr>
                      <a:r>
                        <a:rPr lang="en-US" baseline="0" dirty="0" smtClean="0"/>
                        <a:t>Multiple actors on stage.</a:t>
                      </a:r>
                    </a:p>
                    <a:p>
                      <a:pPr>
                        <a:buFont typeface="Arial" pitchFamily="34" charset="0"/>
                        <a:buChar char="•"/>
                      </a:pPr>
                      <a:endParaRPr lang="en-US" baseline="0" dirty="0" smtClean="0"/>
                    </a:p>
                    <a:p>
                      <a:pPr>
                        <a:buFont typeface="Arial" pitchFamily="34" charset="0"/>
                        <a:buChar char="•"/>
                      </a:pPr>
                      <a:r>
                        <a:rPr lang="en-US" baseline="0" dirty="0" smtClean="0"/>
                        <a:t>Some actors wore masks </a:t>
                      </a:r>
                      <a:endParaRPr lang="en-US"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9" name="Rectangle 5"/>
          <p:cNvSpPr>
            <a:spLocks noGrp="1" noChangeArrowheads="1"/>
          </p:cNvSpPr>
          <p:nvPr>
            <p:ph type="title"/>
          </p:nvPr>
        </p:nvSpPr>
        <p:spPr>
          <a:xfrm>
            <a:off x="876300" y="242888"/>
            <a:ext cx="6985000" cy="690562"/>
          </a:xfrm>
        </p:spPr>
        <p:txBody>
          <a:bodyPr anchor="ctr">
            <a:normAutofit/>
          </a:bodyPr>
          <a:lstStyle/>
          <a:p>
            <a:pPr eaLnBrk="1" hangingPunct="1">
              <a:defRPr/>
            </a:pPr>
            <a:r>
              <a:rPr lang="en-US" b="0" smtClean="0">
                <a:solidFill>
                  <a:srgbClr val="FF0000"/>
                </a:solidFill>
                <a:effectLst>
                  <a:outerShdw blurRad="38100" dist="38100" dir="2700000" algn="tl">
                    <a:srgbClr val="C0C0C0"/>
                  </a:outerShdw>
                </a:effectLst>
              </a:rPr>
              <a:t>The Plays</a:t>
            </a:r>
          </a:p>
        </p:txBody>
      </p:sp>
      <p:sp>
        <p:nvSpPr>
          <p:cNvPr id="16390" name="Rectangle 6"/>
          <p:cNvSpPr>
            <a:spLocks noGrp="1" noChangeArrowheads="1"/>
          </p:cNvSpPr>
          <p:nvPr>
            <p:ph sz="half" idx="1"/>
          </p:nvPr>
        </p:nvSpPr>
        <p:spPr>
          <a:xfrm>
            <a:off x="785813" y="2043113"/>
            <a:ext cx="7572375" cy="3598862"/>
          </a:xfrm>
          <a:noFill/>
        </p:spPr>
        <p:txBody>
          <a:bodyPr/>
          <a:lstStyle/>
          <a:p>
            <a:pPr eaLnBrk="1" hangingPunct="1">
              <a:lnSpc>
                <a:spcPct val="90000"/>
              </a:lnSpc>
            </a:pPr>
            <a:r>
              <a:rPr lang="en-US" sz="2600" smtClean="0"/>
              <a:t>38 plays firmly attributed to Shakespeare</a:t>
            </a:r>
          </a:p>
          <a:p>
            <a:pPr lvl="2" eaLnBrk="1" hangingPunct="1">
              <a:lnSpc>
                <a:spcPct val="90000"/>
              </a:lnSpc>
            </a:pPr>
            <a:r>
              <a:rPr lang="en-US" sz="2800" smtClean="0"/>
              <a:t>14 comedies</a:t>
            </a:r>
          </a:p>
          <a:p>
            <a:pPr lvl="2" eaLnBrk="1" hangingPunct="1">
              <a:lnSpc>
                <a:spcPct val="90000"/>
              </a:lnSpc>
            </a:pPr>
            <a:r>
              <a:rPr lang="en-US" sz="2800" smtClean="0"/>
              <a:t>10 histories</a:t>
            </a:r>
          </a:p>
          <a:p>
            <a:pPr lvl="2" eaLnBrk="1" hangingPunct="1">
              <a:lnSpc>
                <a:spcPct val="90000"/>
              </a:lnSpc>
            </a:pPr>
            <a:r>
              <a:rPr lang="en-US" sz="2800" smtClean="0"/>
              <a:t>10 tragedies</a:t>
            </a:r>
          </a:p>
          <a:p>
            <a:pPr lvl="2" eaLnBrk="1" hangingPunct="1">
              <a:lnSpc>
                <a:spcPct val="90000"/>
              </a:lnSpc>
            </a:pPr>
            <a:r>
              <a:rPr lang="en-US" sz="2800" smtClean="0"/>
              <a:t>4 romances</a:t>
            </a:r>
          </a:p>
          <a:p>
            <a:pPr eaLnBrk="1" hangingPunct="1">
              <a:lnSpc>
                <a:spcPct val="90000"/>
              </a:lnSpc>
            </a:pPr>
            <a:r>
              <a:rPr lang="en-US" sz="2600" smtClean="0"/>
              <a:t>Possibly wrote three others</a:t>
            </a:r>
          </a:p>
          <a:p>
            <a:pPr eaLnBrk="1" hangingPunct="1">
              <a:lnSpc>
                <a:spcPct val="90000"/>
              </a:lnSpc>
            </a:pPr>
            <a:r>
              <a:rPr lang="en-US" sz="2600" smtClean="0"/>
              <a:t>Collaborated on several others</a:t>
            </a:r>
          </a:p>
          <a:p>
            <a:pPr lvl="2" eaLnBrk="1" hangingPunct="1">
              <a:lnSpc>
                <a:spcPct val="90000"/>
              </a:lnSpc>
              <a:buFont typeface="Wingdings" pitchFamily="2" charset="2"/>
              <a:buNone/>
            </a:pPr>
            <a:endParaRPr lang="en-US" sz="2800" smtClean="0"/>
          </a:p>
        </p:txBody>
      </p:sp>
      <p:pic>
        <p:nvPicPr>
          <p:cNvPr id="16391" name="Picture 7" descr="EN00378_"/>
          <p:cNvPicPr>
            <a:picLocks noChangeAspect="1" noChangeArrowheads="1"/>
          </p:cNvPicPr>
          <p:nvPr/>
        </p:nvPicPr>
        <p:blipFill>
          <a:blip r:embed="rId2" cstate="print"/>
          <a:srcRect/>
          <a:stretch>
            <a:fillRect/>
          </a:stretch>
        </p:blipFill>
        <p:spPr bwMode="auto">
          <a:xfrm>
            <a:off x="6096000" y="2895600"/>
            <a:ext cx="2401888" cy="1852613"/>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6389"/>
                                        </p:tgtEl>
                                        <p:attrNameLst>
                                          <p:attrName>style.visibility</p:attrName>
                                        </p:attrNameLst>
                                      </p:cBhvr>
                                      <p:to>
                                        <p:strVal val="visible"/>
                                      </p:to>
                                    </p:set>
                                    <p:anim to="" calcmode="lin" valueType="num">
                                      <p:cBhvr>
                                        <p:cTn id="7" dur="1" fill="hold"/>
                                        <p:tgtEl>
                                          <p:spTgt spid="16389"/>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16391"/>
                                        </p:tgtEl>
                                        <p:attrNameLst>
                                          <p:attrName>style.visibility</p:attrName>
                                        </p:attrNameLst>
                                      </p:cBhvr>
                                      <p:to>
                                        <p:strVal val="visible"/>
                                      </p:to>
                                    </p:set>
                                    <p:anim to="" calcmode="lin" valueType="num">
                                      <p:cBhvr>
                                        <p:cTn id="12" dur="1" fill="hold"/>
                                        <p:tgtEl>
                                          <p:spTgt spid="16391"/>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6390">
                                            <p:txEl>
                                              <p:pRg st="0" end="0"/>
                                            </p:txEl>
                                          </p:spTgt>
                                        </p:tgtEl>
                                        <p:attrNameLst>
                                          <p:attrName>style.visibility</p:attrName>
                                        </p:attrNameLst>
                                      </p:cBhvr>
                                      <p:to>
                                        <p:strVal val="visible"/>
                                      </p:to>
                                    </p:set>
                                    <p:anim to="" calcmode="lin" valueType="num">
                                      <p:cBhvr>
                                        <p:cTn id="17" dur="1" fill="hold"/>
                                        <p:tgtEl>
                                          <p:spTgt spid="16390">
                                            <p:txEl>
                                              <p:pRg st="0" end="0"/>
                                            </p:txEl>
                                          </p:spTgt>
                                        </p:tgtEl>
                                        <p:attrNameLst>
                                          <p:attrName/>
                                        </p:attrNameLst>
                                      </p:cBhvr>
                                    </p:anim>
                                  </p:childTnLst>
                                </p:cTn>
                              </p:par>
                              <p:par>
                                <p:cTn id="18" presetID="24" presetClass="entr" presetSubtype="0" fill="hold" grpId="0" nodeType="withEffect">
                                  <p:stCondLst>
                                    <p:cond delay="0"/>
                                  </p:stCondLst>
                                  <p:childTnLst>
                                    <p:set>
                                      <p:cBhvr>
                                        <p:cTn id="19" dur="1" fill="hold">
                                          <p:stCondLst>
                                            <p:cond delay="499"/>
                                          </p:stCondLst>
                                        </p:cTn>
                                        <p:tgtEl>
                                          <p:spTgt spid="16390">
                                            <p:txEl>
                                              <p:pRg st="1" end="1"/>
                                            </p:txEl>
                                          </p:spTgt>
                                        </p:tgtEl>
                                        <p:attrNameLst>
                                          <p:attrName>style.visibility</p:attrName>
                                        </p:attrNameLst>
                                      </p:cBhvr>
                                      <p:to>
                                        <p:strVal val="visible"/>
                                      </p:to>
                                    </p:set>
                                    <p:anim to="" calcmode="lin" valueType="num">
                                      <p:cBhvr>
                                        <p:cTn id="20" dur="1" fill="hold"/>
                                        <p:tgtEl>
                                          <p:spTgt spid="16390">
                                            <p:txEl>
                                              <p:pRg st="1" end="1"/>
                                            </p:txEl>
                                          </p:spTgt>
                                        </p:tgtEl>
                                        <p:attrNameLst>
                                          <p:attrName/>
                                        </p:attrNameLst>
                                      </p:cBhvr>
                                    </p:anim>
                                  </p:childTnLst>
                                </p:cTn>
                              </p:par>
                              <p:par>
                                <p:cTn id="21" presetID="24" presetClass="entr" presetSubtype="0" fill="hold" grpId="0" nodeType="withEffect">
                                  <p:stCondLst>
                                    <p:cond delay="0"/>
                                  </p:stCondLst>
                                  <p:childTnLst>
                                    <p:set>
                                      <p:cBhvr>
                                        <p:cTn id="22" dur="1" fill="hold">
                                          <p:stCondLst>
                                            <p:cond delay="499"/>
                                          </p:stCondLst>
                                        </p:cTn>
                                        <p:tgtEl>
                                          <p:spTgt spid="16390">
                                            <p:txEl>
                                              <p:pRg st="2" end="2"/>
                                            </p:txEl>
                                          </p:spTgt>
                                        </p:tgtEl>
                                        <p:attrNameLst>
                                          <p:attrName>style.visibility</p:attrName>
                                        </p:attrNameLst>
                                      </p:cBhvr>
                                      <p:to>
                                        <p:strVal val="visible"/>
                                      </p:to>
                                    </p:set>
                                    <p:anim to="" calcmode="lin" valueType="num">
                                      <p:cBhvr>
                                        <p:cTn id="23" dur="1" fill="hold"/>
                                        <p:tgtEl>
                                          <p:spTgt spid="16390">
                                            <p:txEl>
                                              <p:pRg st="2" end="2"/>
                                            </p:txEl>
                                          </p:spTgt>
                                        </p:tgtEl>
                                        <p:attrNameLst>
                                          <p:attrName/>
                                        </p:attrNameLst>
                                      </p:cBhvr>
                                    </p:anim>
                                  </p:childTnLst>
                                </p:cTn>
                              </p:par>
                              <p:par>
                                <p:cTn id="24" presetID="24" presetClass="entr" presetSubtype="0" fill="hold" grpId="0" nodeType="withEffect">
                                  <p:stCondLst>
                                    <p:cond delay="0"/>
                                  </p:stCondLst>
                                  <p:childTnLst>
                                    <p:set>
                                      <p:cBhvr>
                                        <p:cTn id="25" dur="1" fill="hold">
                                          <p:stCondLst>
                                            <p:cond delay="499"/>
                                          </p:stCondLst>
                                        </p:cTn>
                                        <p:tgtEl>
                                          <p:spTgt spid="16390">
                                            <p:txEl>
                                              <p:pRg st="3" end="3"/>
                                            </p:txEl>
                                          </p:spTgt>
                                        </p:tgtEl>
                                        <p:attrNameLst>
                                          <p:attrName>style.visibility</p:attrName>
                                        </p:attrNameLst>
                                      </p:cBhvr>
                                      <p:to>
                                        <p:strVal val="visible"/>
                                      </p:to>
                                    </p:set>
                                    <p:anim to="" calcmode="lin" valueType="num">
                                      <p:cBhvr>
                                        <p:cTn id="26" dur="1" fill="hold"/>
                                        <p:tgtEl>
                                          <p:spTgt spid="16390">
                                            <p:txEl>
                                              <p:pRg st="3" end="3"/>
                                            </p:txEl>
                                          </p:spTgt>
                                        </p:tgtEl>
                                        <p:attrNameLst>
                                          <p:attrName/>
                                        </p:attrNameLst>
                                      </p:cBhvr>
                                    </p:anim>
                                  </p:childTnLst>
                                </p:cTn>
                              </p:par>
                              <p:par>
                                <p:cTn id="27" presetID="24" presetClass="entr" presetSubtype="0" fill="hold" grpId="0" nodeType="withEffect">
                                  <p:stCondLst>
                                    <p:cond delay="0"/>
                                  </p:stCondLst>
                                  <p:childTnLst>
                                    <p:set>
                                      <p:cBhvr>
                                        <p:cTn id="28" dur="1" fill="hold">
                                          <p:stCondLst>
                                            <p:cond delay="499"/>
                                          </p:stCondLst>
                                        </p:cTn>
                                        <p:tgtEl>
                                          <p:spTgt spid="16390">
                                            <p:txEl>
                                              <p:pRg st="4" end="4"/>
                                            </p:txEl>
                                          </p:spTgt>
                                        </p:tgtEl>
                                        <p:attrNameLst>
                                          <p:attrName>style.visibility</p:attrName>
                                        </p:attrNameLst>
                                      </p:cBhvr>
                                      <p:to>
                                        <p:strVal val="visible"/>
                                      </p:to>
                                    </p:set>
                                    <p:anim to="" calcmode="lin" valueType="num">
                                      <p:cBhvr>
                                        <p:cTn id="29" dur="1" fill="hold"/>
                                        <p:tgtEl>
                                          <p:spTgt spid="16390">
                                            <p:txEl>
                                              <p:pRg st="4" end="4"/>
                                            </p:txEl>
                                          </p:spTgt>
                                        </p:tgtEl>
                                        <p:attrNameLst>
                                          <p:attrName/>
                                        </p:attrNameLst>
                                      </p:cBhvr>
                                    </p:anim>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grpId="0" nodeType="clickEffect">
                                  <p:stCondLst>
                                    <p:cond delay="0"/>
                                  </p:stCondLst>
                                  <p:childTnLst>
                                    <p:set>
                                      <p:cBhvr>
                                        <p:cTn id="33" dur="1" fill="hold">
                                          <p:stCondLst>
                                            <p:cond delay="499"/>
                                          </p:stCondLst>
                                        </p:cTn>
                                        <p:tgtEl>
                                          <p:spTgt spid="16390">
                                            <p:txEl>
                                              <p:pRg st="5" end="5"/>
                                            </p:txEl>
                                          </p:spTgt>
                                        </p:tgtEl>
                                        <p:attrNameLst>
                                          <p:attrName>style.visibility</p:attrName>
                                        </p:attrNameLst>
                                      </p:cBhvr>
                                      <p:to>
                                        <p:strVal val="visible"/>
                                      </p:to>
                                    </p:set>
                                    <p:anim to="" calcmode="lin" valueType="num">
                                      <p:cBhvr>
                                        <p:cTn id="34" dur="1" fill="hold"/>
                                        <p:tgtEl>
                                          <p:spTgt spid="16390">
                                            <p:txEl>
                                              <p:pRg st="5" end="5"/>
                                            </p:txEl>
                                          </p:spTgt>
                                        </p:tgtEl>
                                        <p:attrNameLst>
                                          <p:attrName/>
                                        </p:attrNameLst>
                                      </p:cBhvr>
                                    </p:anim>
                                  </p:childTnLst>
                                </p:cTn>
                              </p:par>
                            </p:childTnLst>
                          </p:cTn>
                        </p:par>
                      </p:childTnLst>
                    </p:cTn>
                  </p:par>
                  <p:par>
                    <p:cTn id="35" fill="hold">
                      <p:stCondLst>
                        <p:cond delay="indefinite"/>
                      </p:stCondLst>
                      <p:childTnLst>
                        <p:par>
                          <p:cTn id="36" fill="hold">
                            <p:stCondLst>
                              <p:cond delay="0"/>
                            </p:stCondLst>
                            <p:childTnLst>
                              <p:par>
                                <p:cTn id="37" presetID="24" presetClass="entr" presetSubtype="0" fill="hold" grpId="0" nodeType="clickEffect">
                                  <p:stCondLst>
                                    <p:cond delay="0"/>
                                  </p:stCondLst>
                                  <p:childTnLst>
                                    <p:set>
                                      <p:cBhvr>
                                        <p:cTn id="38" dur="1" fill="hold">
                                          <p:stCondLst>
                                            <p:cond delay="499"/>
                                          </p:stCondLst>
                                        </p:cTn>
                                        <p:tgtEl>
                                          <p:spTgt spid="16390">
                                            <p:txEl>
                                              <p:pRg st="6" end="6"/>
                                            </p:txEl>
                                          </p:spTgt>
                                        </p:tgtEl>
                                        <p:attrNameLst>
                                          <p:attrName>style.visibility</p:attrName>
                                        </p:attrNameLst>
                                      </p:cBhvr>
                                      <p:to>
                                        <p:strVal val="visible"/>
                                      </p:to>
                                    </p:set>
                                    <p:anim to="" calcmode="lin" valueType="num">
                                      <p:cBhvr>
                                        <p:cTn id="39" dur="1" fill="hold"/>
                                        <p:tgtEl>
                                          <p:spTgt spid="16390">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autoUpdateAnimBg="0"/>
      <p:bldP spid="16390" grpId="0" build="p" autoUpdateAnimBg="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295</TotalTime>
  <Words>570</Words>
  <Application>Microsoft Office PowerPoint</Application>
  <PresentationFormat>On-screen Show (4:3)</PresentationFormat>
  <Paragraphs>121</Paragraphs>
  <Slides>17</Slides>
  <Notes>0</Notes>
  <HiddenSlides>0</HiddenSlides>
  <MMClips>1</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William Shakespeare</vt:lpstr>
      <vt:lpstr>Learning Goals</vt:lpstr>
      <vt:lpstr>Vocabulary</vt:lpstr>
      <vt:lpstr>Who Was Shakespeare </vt:lpstr>
      <vt:lpstr>Not Sure What He Looks Like</vt:lpstr>
      <vt:lpstr>Multitasking Master</vt:lpstr>
      <vt:lpstr>Did I Mention He Was Also an Actor?</vt:lpstr>
      <vt:lpstr>Greek Drama/Elizabethan Drama</vt:lpstr>
      <vt:lpstr>The Plays</vt:lpstr>
      <vt:lpstr>Slide 10</vt:lpstr>
      <vt:lpstr>The Globe Theater,  but how much do we know about this theater?</vt:lpstr>
      <vt:lpstr>In 1596 a Dutch traveller and student called Johannes de Witt attended a play at the Swan Theatre in London.. His diary note, together with the picture, is probably the single most important source of information regarding the internal layout of London theatres. The exact dimensions of the amphitheatres have been lost in time, however, the picture of the Swan allows for an approximation.   The Diary note of Johannes de Witt From diary of Johannes de Witt: "There are four amphitheatres in London so beautiful that they are worth a visit, which are given different names from their different signs. In these theatres, a different play is offered to the public every day. The two more excellent of these are situated on the other side of the Thames, towards the South, and they are called the Rose and the Swan from their signboards.. As its form seems to bear the appearance of a Roman work, I have made a drawing of it" </vt:lpstr>
      <vt:lpstr>The Swan Theater—our only link to the Globe</vt:lpstr>
      <vt:lpstr>Slide 14</vt:lpstr>
      <vt:lpstr>Slide 15</vt:lpstr>
      <vt:lpstr>Slide 16</vt:lpstr>
      <vt:lpstr>Slide 17</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Jason</dc:creator>
  <cp:lastModifiedBy>Jason</cp:lastModifiedBy>
  <cp:revision>24</cp:revision>
  <dcterms:created xsi:type="dcterms:W3CDTF">2012-09-26T17:25:23Z</dcterms:created>
  <dcterms:modified xsi:type="dcterms:W3CDTF">2012-09-26T22:22:00Z</dcterms:modified>
</cp:coreProperties>
</file>