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1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CAC"/>
    <a:srgbClr val="4F3B45"/>
    <a:srgbClr val="957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9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5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9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2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7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1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4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4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6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B0E32-0304-4451-ADB8-C044457D5B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9" y="897207"/>
            <a:ext cx="10330774" cy="50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8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82D9-5656-46A7-8B68-B138B609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3F91-11F2-411D-AFD2-2E02F4407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180192" cy="3310128"/>
          </a:xfrm>
        </p:spPr>
        <p:txBody>
          <a:bodyPr>
            <a:normAutofit fontScale="92500"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Poetry without rules of form, rhyme, rhythm, or meter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2DB68-F15A-4215-AD52-8DBA82C08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2345" y="2560320"/>
            <a:ext cx="5607303" cy="3310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What do the oceans do at night?</a:t>
            </a:r>
          </a:p>
          <a:p>
            <a:pPr marL="0" indent="0">
              <a:buNone/>
            </a:pPr>
            <a:r>
              <a:rPr lang="en-US"/>
              <a:t>Do they tease and tickle the bottom of boats?</a:t>
            </a:r>
          </a:p>
          <a:p>
            <a:pPr marL="0" indent="0">
              <a:buNone/>
            </a:pPr>
            <a:r>
              <a:rPr lang="en-US"/>
              <a:t>Do they ripple away in fright?</a:t>
            </a:r>
          </a:p>
          <a:p>
            <a:pPr marL="0" indent="0">
              <a:buNone/>
            </a:pPr>
            <a:r>
              <a:rPr lang="en-US"/>
              <a:t>Or are the beaches like coats</a:t>
            </a:r>
          </a:p>
          <a:p>
            <a:pPr marL="0" indent="0">
              <a:buNone/>
            </a:pPr>
            <a:r>
              <a:rPr lang="en-US"/>
              <a:t>That keep them still and quiet</a:t>
            </a:r>
          </a:p>
          <a:p>
            <a:pPr marL="0" indent="0">
              <a:buNone/>
            </a:pPr>
            <a:r>
              <a:rPr lang="en-US"/>
              <a:t>And once the day breaks and it's breakfast time</a:t>
            </a:r>
          </a:p>
          <a:p>
            <a:pPr marL="0" indent="0">
              <a:buNone/>
            </a:pPr>
            <a:r>
              <a:rPr lang="en-US"/>
              <a:t>Do the oceans wish for some other diet than fish?</a:t>
            </a:r>
          </a:p>
        </p:txBody>
      </p:sp>
    </p:spTree>
    <p:extLst>
      <p:ext uri="{BB962C8B-B14F-4D97-AF65-F5344CB8AC3E}">
        <p14:creationId xmlns:p14="http://schemas.microsoft.com/office/powerpoint/2010/main" val="370225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0B9B-6AF5-48C3-9DBB-7785B46D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6246-404F-475B-B8F8-BA5C6634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Poems of 14 lines that begin with three quatrains and end with a couplet</a:t>
            </a:r>
          </a:p>
          <a:p>
            <a:r>
              <a:rPr lang="en-US"/>
              <a:t>Each line has ten syllables</a:t>
            </a:r>
          </a:p>
          <a:p>
            <a:r>
              <a:rPr lang="en-US"/>
              <a:t>The couplet usually contains a surprise ending or "turn".</a:t>
            </a:r>
          </a:p>
          <a:p>
            <a:r>
              <a:rPr lang="en-US"/>
              <a:t>William Shakespeare is one of the most famous sonnet writers in history.</a:t>
            </a:r>
          </a:p>
        </p:txBody>
      </p:sp>
    </p:spTree>
    <p:extLst>
      <p:ext uri="{BB962C8B-B14F-4D97-AF65-F5344CB8AC3E}">
        <p14:creationId xmlns:p14="http://schemas.microsoft.com/office/powerpoint/2010/main" val="156871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rgbClr val="AE4D6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E9E9A4B-4C12-4EAC-817C-559EBB1EE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896" y="1149305"/>
            <a:ext cx="8205296" cy="4615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9915FFEB-53C1-4E26-9BA6-44F0F0F14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0" b="158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4C89-F9CE-4E7F-A415-FE27B3E5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D1C-5A7E-4FBA-8064-19EBACA8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Poems that tell stories</a:t>
            </a:r>
          </a:p>
          <a:p>
            <a:r>
              <a:rPr lang="en-US"/>
              <a:t>An EPIC poem deals with a subject that is usually on a majestic scale and is usually fairly long</a:t>
            </a:r>
          </a:p>
          <a:p>
            <a:r>
              <a:rPr lang="en-US"/>
              <a:t>A BALLAD is a song like poem</a:t>
            </a:r>
          </a:p>
        </p:txBody>
      </p:sp>
    </p:spTree>
    <p:extLst>
      <p:ext uri="{BB962C8B-B14F-4D97-AF65-F5344CB8AC3E}">
        <p14:creationId xmlns:p14="http://schemas.microsoft.com/office/powerpoint/2010/main" val="372745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72A3C0A-5679-4677-83C9-EAD97753F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8EFB7790-9ED8-4DE2-A928-4E9B63B4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7" r="23359" b="-2"/>
          <a:stretch/>
        </p:blipFill>
        <p:spPr>
          <a:xfrm>
            <a:off x="804334" y="804334"/>
            <a:ext cx="5051804" cy="5249332"/>
          </a:xfrm>
          <a:prstGeom prst="rect">
            <a:avLst/>
          </a:prstGeom>
          <a:ln w="57150" cmpd="thickThin">
            <a:solidFill>
              <a:srgbClr val="FFFFFF"/>
            </a:solidFill>
            <a:miter lim="800000"/>
          </a:ln>
        </p:spPr>
      </p:pic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E8DFACC3-F2B3-4D1E-B691-71818FA0E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3677" b="33215"/>
          <a:stretch/>
        </p:blipFill>
        <p:spPr>
          <a:xfrm>
            <a:off x="6335861" y="-296333"/>
            <a:ext cx="5051804" cy="6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0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ACROSTIC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Poetry in which the first letter of each line, when read vertically, spell out a word. The word is usually the subject of the poem.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/>
              <a:t>V</a:t>
            </a:r>
            <a:r>
              <a:rPr lang="en-CA"/>
              <a:t>anilla</a:t>
            </a:r>
          </a:p>
          <a:p>
            <a:pPr marL="0" indent="0">
              <a:buNone/>
            </a:pPr>
            <a:r>
              <a:rPr lang="en-CA" b="1"/>
              <a:t>A</a:t>
            </a:r>
            <a:r>
              <a:rPr lang="en-CA"/>
              <a:t>s I eat it on my brownie</a:t>
            </a:r>
          </a:p>
          <a:p>
            <a:pPr marL="0" indent="0">
              <a:buNone/>
            </a:pPr>
            <a:r>
              <a:rPr lang="en-CA" b="1"/>
              <a:t>N</a:t>
            </a:r>
            <a:r>
              <a:rPr lang="en-CA"/>
              <a:t>ot doubting it’s sweet</a:t>
            </a:r>
          </a:p>
          <a:p>
            <a:pPr marL="0" indent="0">
              <a:buNone/>
            </a:pPr>
            <a:r>
              <a:rPr lang="en-CA" b="1"/>
              <a:t>I</a:t>
            </a:r>
            <a:r>
              <a:rPr lang="en-CA"/>
              <a:t>ce cream is a tasty treat</a:t>
            </a:r>
          </a:p>
          <a:p>
            <a:pPr marL="0" indent="0">
              <a:buNone/>
            </a:pPr>
            <a:r>
              <a:rPr lang="en-CA" b="1"/>
              <a:t>L</a:t>
            </a:r>
            <a:r>
              <a:rPr lang="en-CA"/>
              <a:t>ots of lingering taste</a:t>
            </a:r>
          </a:p>
          <a:p>
            <a:pPr marL="0" indent="0">
              <a:buNone/>
            </a:pPr>
            <a:r>
              <a:rPr lang="en-CA" b="1"/>
              <a:t>L</a:t>
            </a:r>
            <a:r>
              <a:rPr lang="en-CA"/>
              <a:t>asting to the end</a:t>
            </a:r>
          </a:p>
          <a:p>
            <a:pPr marL="0" indent="0">
              <a:buNone/>
            </a:pPr>
            <a:r>
              <a:rPr lang="en-CA" b="1"/>
              <a:t>A</a:t>
            </a:r>
            <a:r>
              <a:rPr lang="en-CA"/>
              <a:t>lways my favourite!</a:t>
            </a:r>
          </a:p>
        </p:txBody>
      </p:sp>
    </p:spTree>
    <p:extLst>
      <p:ext uri="{BB962C8B-B14F-4D97-AF65-F5344CB8AC3E}">
        <p14:creationId xmlns:p14="http://schemas.microsoft.com/office/powerpoint/2010/main" val="227005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89D3-F3A4-4FBB-B7F1-1F8C9B49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8E56-FA39-404E-AA02-2A8490EFE8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An ancient Japanese form with no rhyme. Haiku often deal with nature and has a fixed form</a:t>
            </a:r>
          </a:p>
          <a:p>
            <a:r>
              <a:rPr lang="en-US"/>
              <a:t>Line 1: five syllables</a:t>
            </a:r>
          </a:p>
          <a:p>
            <a:r>
              <a:rPr lang="en-US"/>
              <a:t>Line 2: seven syllables</a:t>
            </a:r>
          </a:p>
          <a:p>
            <a:r>
              <a:rPr lang="en-US"/>
              <a:t>Line 3: five syllables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EA0D-7395-44D5-9352-6821D389D4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The dying plant bends</a:t>
            </a:r>
          </a:p>
          <a:p>
            <a:pPr marL="0" indent="0" algn="ctr">
              <a:buNone/>
            </a:pPr>
            <a:r>
              <a:rPr lang="en-US"/>
              <a:t>And drips its dew to the ground</a:t>
            </a:r>
          </a:p>
          <a:p>
            <a:pPr marL="0" indent="0" algn="ctr">
              <a:buNone/>
            </a:pPr>
            <a:r>
              <a:rPr lang="en-US"/>
              <a:t>It falls like a tear</a:t>
            </a:r>
          </a:p>
        </p:txBody>
      </p:sp>
    </p:spTree>
    <p:extLst>
      <p:ext uri="{BB962C8B-B14F-4D97-AF65-F5344CB8AC3E}">
        <p14:creationId xmlns:p14="http://schemas.microsoft.com/office/powerpoint/2010/main" val="168305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8577-4E2F-4901-8ED1-875FBFC6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134D-1093-4496-9237-898486FB3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Diamond shaped poems of seven lines that are written using parts of speech.</a:t>
            </a:r>
          </a:p>
          <a:p>
            <a:r>
              <a:rPr lang="en-US"/>
              <a:t>Line 1: noun (subject)</a:t>
            </a:r>
          </a:p>
          <a:p>
            <a:r>
              <a:rPr lang="en-US"/>
              <a:t>Line 2: two adjectives</a:t>
            </a:r>
          </a:p>
          <a:p>
            <a:r>
              <a:rPr lang="en-US"/>
              <a:t>Line 3: three "</a:t>
            </a:r>
            <a:r>
              <a:rPr lang="en-US" err="1"/>
              <a:t>ing</a:t>
            </a:r>
            <a:r>
              <a:rPr lang="en-US"/>
              <a:t>" words</a:t>
            </a:r>
          </a:p>
          <a:p>
            <a:r>
              <a:rPr lang="en-US"/>
              <a:t>Line 4: four words about the subject</a:t>
            </a:r>
          </a:p>
          <a:p>
            <a:r>
              <a:rPr lang="en-US"/>
              <a:t>Line 5: three "</a:t>
            </a:r>
            <a:r>
              <a:rPr lang="en-US" err="1"/>
              <a:t>ing</a:t>
            </a:r>
            <a:r>
              <a:rPr lang="en-US"/>
              <a:t>" words</a:t>
            </a:r>
          </a:p>
          <a:p>
            <a:r>
              <a:rPr lang="en-US"/>
              <a:t>Line 6: two adjectives</a:t>
            </a:r>
          </a:p>
          <a:p>
            <a:r>
              <a:rPr lang="en-US"/>
              <a:t>Line 7: Synonym for the subject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5B552-F36A-415D-B23D-20E88E64E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Home</a:t>
            </a:r>
          </a:p>
          <a:p>
            <a:pPr marL="0" indent="0" algn="ctr">
              <a:buNone/>
            </a:pPr>
            <a:r>
              <a:rPr lang="en-US"/>
              <a:t>Safe, caring</a:t>
            </a:r>
          </a:p>
          <a:p>
            <a:pPr marL="0" indent="0" algn="ctr">
              <a:buNone/>
            </a:pPr>
            <a:r>
              <a:rPr lang="en-US"/>
              <a:t>Loving, sharing, talking</a:t>
            </a:r>
          </a:p>
          <a:p>
            <a:pPr marL="0" indent="0" algn="ctr">
              <a:buNone/>
            </a:pPr>
            <a:r>
              <a:rPr lang="en-US"/>
              <a:t>Friendship, food, car, travels</a:t>
            </a:r>
          </a:p>
          <a:p>
            <a:pPr marL="0" indent="0" algn="ctr">
              <a:buNone/>
            </a:pPr>
            <a:r>
              <a:rPr lang="en-US"/>
              <a:t>Living, loving, enjoying</a:t>
            </a:r>
          </a:p>
          <a:p>
            <a:pPr marL="0" indent="0" algn="ctr">
              <a:buNone/>
            </a:pPr>
            <a:r>
              <a:rPr lang="en-US"/>
              <a:t>Joyous, adventurous</a:t>
            </a:r>
          </a:p>
          <a:p>
            <a:pPr marL="0" indent="0" algn="ctr">
              <a:buNone/>
            </a:pPr>
            <a:r>
              <a:rPr lang="en-US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7065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EC2D-CB3D-45E7-90DD-8C3F43FD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(SHAPE)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916D-7A3B-4385-896B-312093F759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Poem that forms a picture. The shape of the poem reflects the subject.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8794D-EEF4-4FF7-B797-BC2B68938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/>
              <a:t>Trees blossoming in the spring</a:t>
            </a:r>
          </a:p>
          <a:p>
            <a:pPr marL="0" indent="0" algn="ctr">
              <a:buNone/>
            </a:pPr>
            <a:r>
              <a:rPr lang="en-US"/>
              <a:t>Clouds above give rain</a:t>
            </a:r>
          </a:p>
          <a:p>
            <a:pPr marL="0" indent="0" algn="ctr">
              <a:buNone/>
            </a:pPr>
            <a:r>
              <a:rPr lang="en-US"/>
              <a:t>Fruit will come soon</a:t>
            </a:r>
          </a:p>
          <a:p>
            <a:pPr marL="0" indent="0" algn="ctr">
              <a:buNone/>
            </a:pPr>
            <a:r>
              <a:rPr lang="en-US"/>
              <a:t>Nature at its work</a:t>
            </a:r>
          </a:p>
          <a:p>
            <a:pPr marL="0" indent="0" algn="ctr">
              <a:buNone/>
            </a:pPr>
            <a:r>
              <a:rPr lang="en-US"/>
              <a:t>While</a:t>
            </a:r>
          </a:p>
          <a:p>
            <a:pPr marL="0" indent="0" algn="ctr">
              <a:buNone/>
            </a:pPr>
            <a:r>
              <a:rPr lang="en-US"/>
              <a:t>Trees</a:t>
            </a:r>
          </a:p>
          <a:p>
            <a:pPr marL="0" indent="0" algn="ctr">
              <a:buNone/>
            </a:pPr>
            <a:r>
              <a:rPr lang="en-US"/>
              <a:t>Stand </a:t>
            </a:r>
          </a:p>
          <a:p>
            <a:pPr marL="0" indent="0" algn="ctr">
              <a:buNone/>
            </a:pPr>
            <a:r>
              <a:rPr lang="en-US"/>
              <a:t>Still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F0D-B3A5-4C18-BB69-F777C205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 of Concrete Poetry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5265F-DDE2-447A-81A9-98375328F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id="{2B6AB8A2-DE06-4129-AF2D-1410EE017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3856" y="2664707"/>
            <a:ext cx="4714393" cy="32111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7C79-F7D0-4E89-B565-AD70E17D9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91B019C9-6E2D-4B32-A9DF-D707DD490D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4214" y="2608262"/>
            <a:ext cx="4557106" cy="32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89D3-F3A4-4FBB-B7F1-1F8C9B49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8E56-FA39-404E-AA02-2A8490EFE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377750" cy="3310128"/>
          </a:xfrm>
        </p:spPr>
        <p:txBody>
          <a:bodyPr/>
          <a:lstStyle/>
          <a:p>
            <a:r>
              <a:rPr lang="en-US"/>
              <a:t>Two line poems with a fun and simple rhyming pattern. Each line has the same meter and their endings rhyme with one another. Couplets are often humorous.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EA0D-7395-44D5-9352-6821D389D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4900" y="2560320"/>
            <a:ext cx="6044748" cy="3310128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My English teachers wants me to use imagination</a:t>
            </a:r>
          </a:p>
          <a:p>
            <a:pPr marL="0" indent="0">
              <a:buNone/>
            </a:pPr>
            <a:r>
              <a:rPr lang="en-US"/>
              <a:t>So I go to math class and let my mind go on vacation!</a:t>
            </a:r>
          </a:p>
        </p:txBody>
      </p:sp>
    </p:spTree>
    <p:extLst>
      <p:ext uri="{BB962C8B-B14F-4D97-AF65-F5344CB8AC3E}">
        <p14:creationId xmlns:p14="http://schemas.microsoft.com/office/powerpoint/2010/main" val="229796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1F4A-2878-4D73-874B-4631E2CE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7FBC-6C9F-4C74-A867-FA05E2911E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Rhyming groups of four lines</a:t>
            </a:r>
          </a:p>
          <a:p>
            <a:r>
              <a:rPr lang="en-US"/>
              <a:t>Use letters to represent the rhyme pattern or scheme</a:t>
            </a:r>
          </a:p>
          <a:p>
            <a:r>
              <a:rPr lang="en-US"/>
              <a:t>There are four types of quatrain rhyme scheme: AABB (rhyming couplets), ABAB, ABBA, or ABCB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5D311-2749-448D-A789-9E36474C76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Picnic planning in July</a:t>
            </a:r>
          </a:p>
          <a:p>
            <a:pPr marL="0" indent="0">
              <a:buNone/>
            </a:pPr>
            <a:r>
              <a:rPr lang="en-US"/>
              <a:t>Traveling up the mountains so high!</a:t>
            </a:r>
          </a:p>
          <a:p>
            <a:pPr marL="0" indent="0">
              <a:buNone/>
            </a:pPr>
            <a:r>
              <a:rPr lang="en-US"/>
              <a:t>What an adventure for me</a:t>
            </a:r>
          </a:p>
          <a:p>
            <a:pPr marL="0" indent="0">
              <a:buNone/>
            </a:pPr>
            <a:r>
              <a:rPr lang="en-US"/>
              <a:t>Because I prefer mountains to sea!</a:t>
            </a:r>
          </a:p>
        </p:txBody>
      </p:sp>
    </p:spTree>
    <p:extLst>
      <p:ext uri="{BB962C8B-B14F-4D97-AF65-F5344CB8AC3E}">
        <p14:creationId xmlns:p14="http://schemas.microsoft.com/office/powerpoint/2010/main" val="76145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1E78-B92C-431D-83EB-C1FCF71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LIMERICKS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C27C-845F-4037-9165-D278B65D1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379638" cy="3310128"/>
          </a:xfrm>
        </p:spPr>
        <p:txBody>
          <a:bodyPr/>
          <a:lstStyle/>
          <a:p>
            <a:r>
              <a:rPr lang="en-US"/>
              <a:t>Whimsical poems with five lines</a:t>
            </a:r>
          </a:p>
          <a:p>
            <a:r>
              <a:rPr lang="en-US"/>
              <a:t>Lines 1, 2, and 5 rhyme</a:t>
            </a:r>
          </a:p>
          <a:p>
            <a:r>
              <a:rPr lang="en-US"/>
              <a:t>Lines 3 &amp; 4 rhyme</a:t>
            </a:r>
          </a:p>
          <a:p>
            <a:r>
              <a:rPr lang="en-US"/>
              <a:t>Rhyme scheme of AABBAA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FC6B9-4C8E-4223-99D2-C2C865DA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4456" y="2560320"/>
            <a:ext cx="5085192" cy="331012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flea and a fly in a flue</a:t>
            </a:r>
          </a:p>
          <a:p>
            <a:pPr marL="0" indent="0">
              <a:buNone/>
            </a:pPr>
            <a:r>
              <a:rPr lang="en-US"/>
              <a:t>Were caught, so what could they do?</a:t>
            </a:r>
          </a:p>
          <a:p>
            <a:pPr marL="0" indent="0">
              <a:buNone/>
            </a:pPr>
            <a:r>
              <a:rPr lang="en-US"/>
              <a:t>Said the fly, "Let us flee."</a:t>
            </a:r>
          </a:p>
          <a:p>
            <a:pPr marL="0" indent="0">
              <a:buNone/>
            </a:pPr>
            <a:r>
              <a:rPr lang="en-US"/>
              <a:t>"Let us fly," said the flea,</a:t>
            </a:r>
          </a:p>
          <a:p>
            <a:pPr marL="0" indent="0">
              <a:buNone/>
            </a:pPr>
            <a:r>
              <a:rPr lang="en-US"/>
              <a:t>So they flew through a flaw in the flue.</a:t>
            </a:r>
          </a:p>
        </p:txBody>
      </p:sp>
    </p:spTree>
    <p:extLst>
      <p:ext uri="{BB962C8B-B14F-4D97-AF65-F5344CB8AC3E}">
        <p14:creationId xmlns:p14="http://schemas.microsoft.com/office/powerpoint/2010/main" val="128048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0</TotalTime>
  <Words>567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PowerPoint Presentation</vt:lpstr>
      <vt:lpstr>ACROSTIC</vt:lpstr>
      <vt:lpstr>HAIKU</vt:lpstr>
      <vt:lpstr>DIAMANTE</vt:lpstr>
      <vt:lpstr>CONCRETE (SHAPE)</vt:lpstr>
      <vt:lpstr>More Examples of Concrete Poetry</vt:lpstr>
      <vt:lpstr>COUPLETS</vt:lpstr>
      <vt:lpstr>QUATRAINS</vt:lpstr>
      <vt:lpstr>LIMERICKS</vt:lpstr>
      <vt:lpstr>FREE VERSE</vt:lpstr>
      <vt:lpstr>SONNET</vt:lpstr>
      <vt:lpstr>PowerPoint Presentation</vt:lpstr>
      <vt:lpstr>PowerPoint Presentation</vt:lpstr>
      <vt:lpstr>NARRATIVE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/>
  <cp:revision>2</cp:revision>
  <dcterms:created xsi:type="dcterms:W3CDTF">2019-03-01T19:02:56Z</dcterms:created>
  <dcterms:modified xsi:type="dcterms:W3CDTF">2019-03-04T17:06:14Z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2018-08-10T21:53:26.9630858Z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